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handoutMasterIdLst>
    <p:handoutMasterId r:id="rId47"/>
  </p:handoutMasterIdLst>
  <p:sldIdLst>
    <p:sldId id="256" r:id="rId3"/>
    <p:sldId id="259" r:id="rId4"/>
    <p:sldId id="260" r:id="rId5"/>
    <p:sldId id="261" r:id="rId6"/>
    <p:sldId id="300" r:id="rId7"/>
    <p:sldId id="301" r:id="rId8"/>
    <p:sldId id="315" r:id="rId9"/>
    <p:sldId id="302" r:id="rId10"/>
    <p:sldId id="304" r:id="rId11"/>
    <p:sldId id="305" r:id="rId12"/>
    <p:sldId id="306" r:id="rId13"/>
    <p:sldId id="307" r:id="rId14"/>
    <p:sldId id="309" r:id="rId15"/>
    <p:sldId id="310" r:id="rId16"/>
    <p:sldId id="311" r:id="rId17"/>
    <p:sldId id="312" r:id="rId19"/>
    <p:sldId id="313" r:id="rId20"/>
    <p:sldId id="314" r:id="rId21"/>
    <p:sldId id="316" r:id="rId22"/>
    <p:sldId id="317" r:id="rId23"/>
    <p:sldId id="319" r:id="rId24"/>
    <p:sldId id="322" r:id="rId25"/>
    <p:sldId id="321" r:id="rId26"/>
    <p:sldId id="323" r:id="rId27"/>
    <p:sldId id="325" r:id="rId28"/>
    <p:sldId id="326" r:id="rId29"/>
    <p:sldId id="324" r:id="rId30"/>
    <p:sldId id="328" r:id="rId31"/>
    <p:sldId id="329" r:id="rId32"/>
    <p:sldId id="330" r:id="rId33"/>
    <p:sldId id="331" r:id="rId34"/>
    <p:sldId id="332" r:id="rId35"/>
    <p:sldId id="333" r:id="rId36"/>
    <p:sldId id="334" r:id="rId37"/>
    <p:sldId id="335" r:id="rId38"/>
    <p:sldId id="336" r:id="rId39"/>
    <p:sldId id="337" r:id="rId40"/>
    <p:sldId id="338" r:id="rId41"/>
    <p:sldId id="339" r:id="rId42"/>
    <p:sldId id="340" r:id="rId43"/>
    <p:sldId id="341" r:id="rId44"/>
    <p:sldId id="342" r:id="rId45"/>
    <p:sldId id="343" r:id="rId46"/>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0062"/>
    <a:srgbClr val="F7D97B"/>
    <a:srgbClr val="ED3761"/>
    <a:srgbClr val="7CE0D1"/>
    <a:srgbClr val="FFCF3E"/>
    <a:srgbClr val="37709F"/>
    <a:srgbClr val="F5DA7B"/>
    <a:srgbClr val="40C7B7"/>
    <a:srgbClr val="1E193B"/>
    <a:srgbClr val="2A234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74"/>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0" Type="http://schemas.openxmlformats.org/officeDocument/2006/relationships/tableStyles" Target="tableStyles.xml"/><Relationship Id="rId5" Type="http://schemas.openxmlformats.org/officeDocument/2006/relationships/slide" Target="slides/slide3.xml"/><Relationship Id="rId49" Type="http://schemas.openxmlformats.org/officeDocument/2006/relationships/viewProps" Target="viewProps.xml"/><Relationship Id="rId48" Type="http://schemas.openxmlformats.org/officeDocument/2006/relationships/presProps" Target="presProps.xml"/><Relationship Id="rId47" Type="http://schemas.openxmlformats.org/officeDocument/2006/relationships/handoutMaster" Target="handoutMasters/handoutMaster1.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389573" y="540385"/>
            <a:ext cx="11411585" cy="3235960"/>
          </a:xfrm>
          <a:solidFill>
            <a:srgbClr val="2A234A"/>
          </a:solidFill>
        </p:spPr>
        <p:txBody>
          <a:bodyPr anchor="ctr" anchorCtr="0">
            <a:normAutofit/>
          </a:bodyPr>
          <a:lstStyle>
            <a:lvl1pPr algn="ctr">
              <a:lnSpc>
                <a:spcPct val="130000"/>
              </a:lnSpc>
              <a:defRPr sz="6000">
                <a:solidFill>
                  <a:schemeClr val="bg1"/>
                </a:solidFill>
                <a:effectLst/>
                <a:latin typeface="Liberation Mono" panose="02070409020205020404" charset="0"/>
                <a:ea typeface="Monospace" charset="0"/>
                <a:cs typeface="Liberation Mono" panose="02070409020205020404" charset="0"/>
              </a:defRPr>
            </a:lvl1pPr>
          </a:lstStyle>
          <a:p>
            <a:r>
              <a:rPr lang="zh-CN" altLang="en-US" dirty="0">
                <a:sym typeface="+mn-ea"/>
              </a:rPr>
              <a:t>Click to edit Master title style</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p:nvPr>
        </p:nvSpPr>
        <p:spPr>
          <a:xfrm>
            <a:off x="2354580" y="4004945"/>
            <a:ext cx="7481570" cy="1655445"/>
          </a:xfrm>
          <a:solidFill>
            <a:srgbClr val="2A234A"/>
          </a:solidFill>
        </p:spPr>
        <p:txBody>
          <a:bodyPr anchor="ctr" anchorCtr="0">
            <a:normAutofit/>
          </a:bodyPr>
          <a:lstStyle>
            <a:lvl1pPr marL="0" indent="0" algn="ctr">
              <a:buNone/>
              <a:defRPr sz="1800">
                <a:solidFill>
                  <a:schemeClr val="bg1"/>
                </a:solidFill>
                <a:effectLst/>
                <a:latin typeface="Liberation Mono" panose="02070409020205020404" charset="0"/>
                <a:ea typeface="+mj-ea"/>
                <a:cs typeface="Liberation Mono" panose="0207040902020502040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Click to edit Master subtitle style</a:t>
            </a:r>
            <a:endParaRPr lang="zh-CN" altLang="en-US" dirty="0"/>
          </a:p>
        </p:txBody>
      </p:sp>
      <p:pic>
        <p:nvPicPr>
          <p:cNvPr id="8" name="Picture 7"/>
          <p:cNvPicPr>
            <a:picLocks noChangeAspect="1"/>
          </p:cNvPicPr>
          <p:nvPr userDrawn="1"/>
        </p:nvPicPr>
        <p:blipFill>
          <a:blip r:embed="rId2"/>
          <a:stretch>
            <a:fillRect/>
          </a:stretch>
        </p:blipFill>
        <p:spPr>
          <a:xfrm>
            <a:off x="609922" y="4146550"/>
            <a:ext cx="1376832" cy="1371600"/>
          </a:xfrm>
          <a:prstGeom prst="rect">
            <a:avLst/>
          </a:prstGeom>
        </p:spPr>
      </p:pic>
      <p:sp>
        <p:nvSpPr>
          <p:cNvPr id="7" name="Rounded Rectangle 6"/>
          <p:cNvSpPr/>
          <p:nvPr userDrawn="1"/>
        </p:nvSpPr>
        <p:spPr>
          <a:xfrm>
            <a:off x="10203815" y="4146550"/>
            <a:ext cx="1371600" cy="365760"/>
          </a:xfrm>
          <a:prstGeom prst="roundRect">
            <a:avLst/>
          </a:prstGeom>
          <a:solidFill>
            <a:srgbClr val="F7D9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Rounded Rectangle 8"/>
          <p:cNvSpPr/>
          <p:nvPr userDrawn="1"/>
        </p:nvSpPr>
        <p:spPr>
          <a:xfrm>
            <a:off x="10201275" y="4652010"/>
            <a:ext cx="1376680" cy="360680"/>
          </a:xfrm>
          <a:prstGeom prst="roundRect">
            <a:avLst/>
          </a:prstGeom>
          <a:solidFill>
            <a:srgbClr val="7CE0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Rounded Rectangle 9"/>
          <p:cNvSpPr/>
          <p:nvPr userDrawn="1"/>
        </p:nvSpPr>
        <p:spPr>
          <a:xfrm>
            <a:off x="10201275" y="5157470"/>
            <a:ext cx="1376680" cy="360680"/>
          </a:xfrm>
          <a:prstGeom prst="roundRect">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a:xfrm>
            <a:off x="167640" y="177165"/>
            <a:ext cx="11857355" cy="685800"/>
          </a:xfrm>
        </p:spPr>
        <p:txBody>
          <a:bodyPr anchor="ctr" anchorCtr="0">
            <a:normAutofit/>
          </a:bodyPr>
          <a:lstStyle>
            <a:lvl1pPr>
              <a:defRPr sz="2800" b="1">
                <a:solidFill>
                  <a:schemeClr val="bg1"/>
                </a:solidFill>
                <a:effectLst>
                  <a:outerShdw blurRad="38100" dist="38100" dir="2700000" algn="tl">
                    <a:srgbClr val="000000">
                      <a:alpha val="43137"/>
                    </a:srgbClr>
                  </a:outerShdw>
                </a:effectLst>
                <a:latin typeface="Liberation Mono" panose="02070409020205020404" charset="0"/>
                <a:cs typeface="Liberation Mono" panose="02070409020205020404" charset="0"/>
              </a:defRPr>
            </a:lvl1pPr>
          </a:lstStyle>
          <a:p>
            <a:r>
              <a:rPr lang="zh-CN" altLang="en-US" dirty="0"/>
              <a:t>Click to edit Master title style</a:t>
            </a:r>
            <a:endParaRPr lang="zh-CN" altLang="en-US" dirty="0"/>
          </a:p>
        </p:txBody>
      </p:sp>
      <p:sp>
        <p:nvSpPr>
          <p:cNvPr id="3" name="内容占位符 2"/>
          <p:cNvSpPr>
            <a:spLocks noGrp="1"/>
          </p:cNvSpPr>
          <p:nvPr>
            <p:ph idx="1"/>
          </p:nvPr>
        </p:nvSpPr>
        <p:spPr>
          <a:xfrm>
            <a:off x="167005" y="1122680"/>
            <a:ext cx="11857355" cy="5054600"/>
          </a:xfrm>
        </p:spPr>
        <p:txBody>
          <a:bodyPr>
            <a:normAutofit/>
          </a:bodyPr>
          <a:lstStyle>
            <a:lvl1pPr>
              <a:defRPr sz="2000">
                <a:solidFill>
                  <a:schemeClr val="bg1"/>
                </a:solidFill>
                <a:latin typeface="Liberation Mono" panose="02070409020205020404" charset="0"/>
                <a:cs typeface="Liberation Mono" panose="02070409020205020404" charset="0"/>
              </a:defRPr>
            </a:lvl1pPr>
            <a:lvl2pPr>
              <a:defRPr sz="1800">
                <a:solidFill>
                  <a:schemeClr val="bg1"/>
                </a:solidFill>
                <a:latin typeface="Liberation Mono" panose="02070409020205020404" charset="0"/>
                <a:cs typeface="Liberation Mono" panose="02070409020205020404" charset="0"/>
              </a:defRPr>
            </a:lvl2pPr>
            <a:lvl3pPr>
              <a:defRPr sz="1600">
                <a:solidFill>
                  <a:schemeClr val="bg1"/>
                </a:solidFill>
                <a:latin typeface="Liberation Mono" panose="02070409020205020404" charset="0"/>
                <a:cs typeface="Liberation Mono" panose="02070409020205020404" charset="0"/>
              </a:defRPr>
            </a:lvl3pPr>
            <a:lvl4pPr>
              <a:defRPr sz="1600">
                <a:solidFill>
                  <a:schemeClr val="bg1"/>
                </a:solidFill>
                <a:latin typeface="Liberation Mono" panose="02070409020205020404" charset="0"/>
                <a:cs typeface="Liberation Mono" panose="02070409020205020404" charset="0"/>
              </a:defRPr>
            </a:lvl4pPr>
            <a:lvl5pPr>
              <a:defRPr sz="1600">
                <a:solidFill>
                  <a:schemeClr val="bg1"/>
                </a:solidFill>
                <a:latin typeface="Liberation Mono" panose="02070409020205020404" charset="0"/>
                <a:cs typeface="Liberation Mono" panose="02070409020205020404" charset="0"/>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7" name="Text Box 6"/>
          <p:cNvSpPr txBox="1"/>
          <p:nvPr userDrawn="1"/>
        </p:nvSpPr>
        <p:spPr>
          <a:xfrm>
            <a:off x="11457940" y="6475095"/>
            <a:ext cx="744855" cy="368300"/>
          </a:xfrm>
          <a:prstGeom prst="rect">
            <a:avLst/>
          </a:prstGeom>
          <a:noFill/>
        </p:spPr>
        <p:txBody>
          <a:bodyPr wrap="square" rtlCol="0" anchor="ctr" anchorCtr="0">
            <a:spAutoFit/>
          </a:bodyPr>
          <a:p>
            <a:pPr algn="ctr"/>
            <a:fld id="{9A0DB2DC-4C9A-4742-B13C-FB6460FD3503}" type="slidenum">
              <a:rPr lang="en-US">
                <a:solidFill>
                  <a:srgbClr val="40C7B7"/>
                </a:solidFill>
              </a:rPr>
            </a:fld>
            <a:endParaRPr lang="en-US">
              <a:solidFill>
                <a:srgbClr val="40C7B7"/>
              </a:solidFill>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p:nvPr>
        </p:nvSpPr>
        <p:spPr>
          <a:xfrm>
            <a:off x="1171893" y="2567305"/>
            <a:ext cx="9848215" cy="1723390"/>
          </a:xfrm>
        </p:spPr>
        <p:txBody>
          <a:bodyPr anchor="ctr" anchorCtr="0">
            <a:noAutofit/>
          </a:bodyPr>
          <a:lstStyle>
            <a:lvl1pPr algn="ctr">
              <a:defRPr sz="4400">
                <a:solidFill>
                  <a:srgbClr val="FD0062"/>
                </a:solidFill>
                <a:effectLst>
                  <a:outerShdw blurRad="38100" dist="38100" dir="2700000" algn="tl">
                    <a:srgbClr val="000000">
                      <a:alpha val="43137"/>
                    </a:srgbClr>
                  </a:outerShdw>
                </a:effectLst>
                <a:latin typeface="Liberation Mono" panose="02070409020205020404" charset="0"/>
                <a:cs typeface="Liberation Mono" panose="02070409020205020404" charset="0"/>
              </a:defRPr>
            </a:lvl1pPr>
          </a:lstStyle>
          <a:p>
            <a:r>
              <a:rPr lang="zh-CN" altLang="en-US" dirty="0"/>
              <a:t>Click to edit Master title style</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Text Box 6"/>
          <p:cNvSpPr txBox="1"/>
          <p:nvPr userDrawn="1"/>
        </p:nvSpPr>
        <p:spPr>
          <a:xfrm>
            <a:off x="11457940" y="6475095"/>
            <a:ext cx="744855" cy="368300"/>
          </a:xfrm>
          <a:prstGeom prst="rect">
            <a:avLst/>
          </a:prstGeom>
          <a:noFill/>
        </p:spPr>
        <p:txBody>
          <a:bodyPr wrap="square" rtlCol="0" anchor="ctr" anchorCtr="0">
            <a:spAutoFit/>
          </a:bodyPr>
          <a:p>
            <a:pPr algn="ctr"/>
            <a:fld id="{9A0DB2DC-4C9A-4742-B13C-FB6460FD3503}" type="slidenum">
              <a:rPr lang="en-US">
                <a:solidFill>
                  <a:srgbClr val="40C7B7"/>
                </a:solidFill>
              </a:rPr>
            </a:fld>
            <a:endParaRPr lang="en-US">
              <a:solidFill>
                <a:srgbClr val="40C7B7"/>
              </a:solidFill>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E193B"/>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sldNum="0" hdr="0" ftr="0" dt="0"/>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nchor="ctr" anchorCtr="0">
            <a:normAutofit/>
          </a:bodyPr>
          <a:p>
            <a:r>
              <a:rPr lang="en-US" sz="4800">
                <a:sym typeface="+mn-ea"/>
              </a:rPr>
              <a:t>EVRC Python </a:t>
            </a:r>
            <a:r>
              <a:rPr lang="en-US" altLang="en-US" sz="4800">
                <a:sym typeface="+mn-ea"/>
              </a:rPr>
              <a:t>Course </a:t>
            </a:r>
            <a:r>
              <a:rPr lang="en-US" sz="4800">
                <a:solidFill>
                  <a:srgbClr val="7CE0D1"/>
                </a:solidFill>
                <a:sym typeface="+mn-ea"/>
              </a:rPr>
              <a:t>Training </a:t>
            </a:r>
            <a:r>
              <a:rPr lang="" altLang="en-US" sz="4800">
                <a:solidFill>
                  <a:srgbClr val="7CE0D1"/>
                </a:solidFill>
                <a:sym typeface="+mn-ea"/>
              </a:rPr>
              <a:t>5</a:t>
            </a:r>
            <a:r>
              <a:rPr lang="en-US" sz="4800">
                <a:solidFill>
                  <a:srgbClr val="7CE0D1"/>
                </a:solidFill>
                <a:sym typeface="+mn-ea"/>
              </a:rPr>
              <a:t>:</a:t>
            </a:r>
            <a:br>
              <a:rPr lang="en-US" sz="3600">
                <a:sym typeface="+mn-ea"/>
              </a:rPr>
            </a:br>
            <a:r>
              <a:rPr lang="" altLang="en-US" sz="3600">
                <a:sym typeface="+mn-ea"/>
              </a:rPr>
              <a:t>Version Control and Co-operative Development (git)</a:t>
            </a:r>
            <a:endParaRPr lang="" altLang="en-US" sz="3600">
              <a:sym typeface="+mn-ea"/>
            </a:endParaRPr>
          </a:p>
        </p:txBody>
      </p:sp>
      <p:sp>
        <p:nvSpPr>
          <p:cNvPr id="3" name="Subtitle 2"/>
          <p:cNvSpPr>
            <a:spLocks noGrp="1"/>
          </p:cNvSpPr>
          <p:nvPr>
            <p:ph type="subTitle" idx="1"/>
          </p:nvPr>
        </p:nvSpPr>
        <p:spPr/>
        <p:txBody>
          <a:bodyPr/>
          <a:p>
            <a:r>
              <a:rPr lang="en-US" altLang="en-US"/>
              <a:t>Aaron Rabinowitz, Vaishnavi Karanam</a:t>
            </a:r>
            <a:endParaRPr lang="en-US"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ltLang="en-US"/>
              <a:t>Version Control - </a:t>
            </a:r>
            <a:r>
              <a:rPr lang="en-US" altLang="en-US">
                <a:solidFill>
                  <a:srgbClr val="FD0062"/>
                </a:solidFill>
              </a:rPr>
              <a:t>Input Files</a:t>
            </a:r>
            <a:endParaRPr lang="en-US" altLang="en-US">
              <a:solidFill>
                <a:srgbClr val="FD0062"/>
              </a:solidFill>
            </a:endParaRPr>
          </a:p>
        </p:txBody>
      </p:sp>
      <p:sp>
        <p:nvSpPr>
          <p:cNvPr id="5" name="Content Placeholder 4"/>
          <p:cNvSpPr>
            <a:spLocks noGrp="1"/>
          </p:cNvSpPr>
          <p:nvPr>
            <p:ph idx="1"/>
          </p:nvPr>
        </p:nvSpPr>
        <p:spPr>
          <a:xfrm>
            <a:off x="167005" y="1122680"/>
            <a:ext cx="6061075" cy="5054600"/>
          </a:xfrm>
        </p:spPr>
        <p:txBody>
          <a:bodyPr>
            <a:normAutofit lnSpcReduction="20000"/>
          </a:bodyPr>
          <a:p>
            <a:pPr marL="0" indent="0" algn="ctr">
              <a:buNone/>
            </a:pPr>
            <a:r>
              <a:rPr lang="" altLang="en-US">
                <a:solidFill>
                  <a:srgbClr val="FD0062"/>
                </a:solidFill>
              </a:rPr>
              <a:t>What it looks like in Word</a:t>
            </a:r>
            <a:endParaRPr lang="" altLang="en-US">
              <a:solidFill>
                <a:srgbClr val="FD0062"/>
              </a:solidFill>
            </a:endParaRPr>
          </a:p>
        </p:txBody>
      </p:sp>
      <p:pic>
        <p:nvPicPr>
          <p:cNvPr id="2" name="Picture 1"/>
          <p:cNvPicPr>
            <a:picLocks noChangeAspect="1"/>
          </p:cNvPicPr>
          <p:nvPr/>
        </p:nvPicPr>
        <p:blipFill>
          <a:blip r:embed="rId1"/>
          <a:stretch>
            <a:fillRect/>
          </a:stretch>
        </p:blipFill>
        <p:spPr>
          <a:xfrm>
            <a:off x="504190" y="1868170"/>
            <a:ext cx="5386070" cy="4460240"/>
          </a:xfrm>
          <a:prstGeom prst="rect">
            <a:avLst/>
          </a:prstGeom>
        </p:spPr>
      </p:pic>
      <p:pic>
        <p:nvPicPr>
          <p:cNvPr id="3" name="Picture 2"/>
          <p:cNvPicPr>
            <a:picLocks noChangeAspect="1"/>
          </p:cNvPicPr>
          <p:nvPr/>
        </p:nvPicPr>
        <p:blipFill>
          <a:blip r:embed="rId2"/>
          <a:srcRect r="48487" b="34744"/>
          <a:stretch>
            <a:fillRect/>
          </a:stretch>
        </p:blipFill>
        <p:spPr>
          <a:xfrm>
            <a:off x="7076440" y="1635125"/>
            <a:ext cx="3836035" cy="4926330"/>
          </a:xfrm>
          <a:prstGeom prst="rect">
            <a:avLst/>
          </a:prstGeom>
        </p:spPr>
      </p:pic>
      <p:sp>
        <p:nvSpPr>
          <p:cNvPr id="9" name="Content Placeholder 4"/>
          <p:cNvSpPr>
            <a:spLocks noGrp="1"/>
          </p:cNvSpPr>
          <p:nvPr/>
        </p:nvSpPr>
        <p:spPr>
          <a:xfrm>
            <a:off x="5963920" y="1122680"/>
            <a:ext cx="6061075" cy="5054600"/>
          </a:xfrm>
          <a:prstGeom prst="rect">
            <a:avLst/>
          </a:prstGeom>
        </p:spPr>
        <p:txBody>
          <a:bodyPr vert="horz" lIns="91440" tIns="45720" rIns="91440" bIns="45720" rtlCol="0">
            <a:normAutofit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Liberation Mono" panose="02070409020205020404" charset="0"/>
                <a:ea typeface="+mn-ea"/>
                <a:cs typeface="Liberation Mono" panose="0207040902020502040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Liberation Mono" panose="02070409020205020404" charset="0"/>
                <a:ea typeface="+mn-ea"/>
                <a:cs typeface="Liberation Mono" panose="0207040902020502040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en-US">
                <a:solidFill>
                  <a:srgbClr val="FD0062"/>
                </a:solidFill>
              </a:rPr>
              <a:t>What it looks like in </a:t>
            </a:r>
            <a:r>
              <a:rPr lang="" altLang="en-US">
                <a:solidFill>
                  <a:srgbClr val="FD0062"/>
                </a:solidFill>
              </a:rPr>
              <a:t>a text editor</a:t>
            </a:r>
            <a:endParaRPr lang="" altLang="en-US">
              <a:solidFill>
                <a:srgbClr val="FD006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 altLang="en-US">
                <a:effectLst>
                  <a:outerShdw blurRad="38100" dist="38100" dir="2700000" algn="tl">
                    <a:srgbClr val="000000">
                      <a:alpha val="43137"/>
                    </a:srgbClr>
                  </a:outerShdw>
                </a:effectLst>
              </a:rPr>
              <a:t>Version Control - </a:t>
            </a:r>
            <a:r>
              <a:rPr lang="" altLang="en-US">
                <a:solidFill>
                  <a:srgbClr val="FD0062"/>
                </a:solidFill>
                <a:effectLst>
                  <a:outerShdw blurRad="38100" dist="38100" dir="2700000" algn="tl">
                    <a:srgbClr val="000000">
                      <a:alpha val="43137"/>
                    </a:srgbClr>
                  </a:outerShdw>
                </a:effectLst>
              </a:rPr>
              <a:t>Tracking Changes</a:t>
            </a:r>
            <a:endParaRPr lang="" altLang="en-US">
              <a:solidFill>
                <a:srgbClr val="FD0062"/>
              </a:solidFill>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167005" y="1122680"/>
            <a:ext cx="11857355" cy="5396230"/>
          </a:xfrm>
        </p:spPr>
        <p:txBody>
          <a:bodyPr>
            <a:normAutofit lnSpcReduction="10000"/>
          </a:bodyPr>
          <a:p>
            <a:r>
              <a:rPr lang="" altLang="en-US"/>
              <a:t>Because all input files are essentially the same - a single program can track changes for all types. This is what git does.</a:t>
            </a:r>
            <a:endParaRPr lang="" altLang="en-US"/>
          </a:p>
          <a:p>
            <a:endParaRPr lang="" altLang="en-US"/>
          </a:p>
          <a:p>
            <a:r>
              <a:rPr lang="" altLang="en-US"/>
              <a:t>The central theory behind git is that the </a:t>
            </a:r>
            <a:r>
              <a:rPr lang="" altLang="en-US">
                <a:solidFill>
                  <a:srgbClr val="FD0062"/>
                </a:solidFill>
              </a:rPr>
              <a:t>state of a document at any time can be reconstructed by </a:t>
            </a:r>
            <a:r>
              <a:rPr lang="" altLang="en-US" i="1">
                <a:solidFill>
                  <a:srgbClr val="FD0062"/>
                </a:solidFill>
              </a:rPr>
              <a:t>applying or reversing changes</a:t>
            </a:r>
            <a:endParaRPr lang="" altLang="en-US"/>
          </a:p>
          <a:p>
            <a:pPr lvl="1"/>
            <a:r>
              <a:rPr lang="" altLang="en-US"/>
              <a:t>Corrolary: </a:t>
            </a:r>
            <a:r>
              <a:rPr lang="" altLang="en-US">
                <a:solidFill>
                  <a:srgbClr val="7CE0D1"/>
                </a:solidFill>
              </a:rPr>
              <a:t>In order to be able to reconstruct any document state </a:t>
            </a:r>
            <a:r>
              <a:rPr lang="" altLang="en-US" i="1">
                <a:solidFill>
                  <a:srgbClr val="7CE0D1"/>
                </a:solidFill>
              </a:rPr>
              <a:t>one needs only to track the changes</a:t>
            </a:r>
            <a:endParaRPr lang="" altLang="en-US" i="1">
              <a:solidFill>
                <a:srgbClr val="7CE0D1"/>
              </a:solidFill>
            </a:endParaRPr>
          </a:p>
          <a:p>
            <a:pPr lvl="0"/>
            <a:endParaRPr lang="" altLang="en-US">
              <a:solidFill>
                <a:schemeClr val="bg1"/>
              </a:solidFill>
            </a:endParaRPr>
          </a:p>
          <a:p>
            <a:pPr lvl="0"/>
            <a:r>
              <a:rPr lang="" altLang="en-US">
                <a:solidFill>
                  <a:schemeClr val="bg1"/>
                </a:solidFill>
              </a:rPr>
              <a:t>A git repository is any directory containing a .git sub-directory</a:t>
            </a:r>
            <a:endParaRPr lang="" altLang="en-US">
              <a:solidFill>
                <a:schemeClr val="bg1"/>
              </a:solidFill>
            </a:endParaRPr>
          </a:p>
          <a:p>
            <a:pPr lvl="0"/>
            <a:endParaRPr lang="" altLang="en-US">
              <a:solidFill>
                <a:schemeClr val="bg1"/>
              </a:solidFill>
            </a:endParaRPr>
          </a:p>
          <a:p>
            <a:pPr lvl="0"/>
            <a:r>
              <a:rPr lang="" altLang="en-US">
                <a:solidFill>
                  <a:schemeClr val="bg1"/>
                </a:solidFill>
              </a:rPr>
              <a:t>The .git sub-directory stores compressed information on the changes including meta-data on:</a:t>
            </a:r>
            <a:endParaRPr lang="" altLang="en-US">
              <a:solidFill>
                <a:schemeClr val="bg1"/>
              </a:solidFill>
            </a:endParaRPr>
          </a:p>
          <a:p>
            <a:pPr lvl="0"/>
            <a:endParaRPr lang="" altLang="en-US">
              <a:solidFill>
                <a:schemeClr val="bg1"/>
              </a:solidFill>
            </a:endParaRPr>
          </a:p>
          <a:p>
            <a:pPr lvl="1"/>
            <a:r>
              <a:rPr lang="" altLang="en-US">
                <a:solidFill>
                  <a:schemeClr val="bg1"/>
                </a:solidFill>
              </a:rPr>
              <a:t>Order of changes (previous version)</a:t>
            </a:r>
            <a:endParaRPr lang="" altLang="en-US">
              <a:solidFill>
                <a:schemeClr val="bg1"/>
              </a:solidFill>
            </a:endParaRPr>
          </a:p>
          <a:p>
            <a:pPr lvl="1"/>
            <a:r>
              <a:rPr lang="" altLang="en-US">
                <a:solidFill>
                  <a:schemeClr val="bg1"/>
                </a:solidFill>
              </a:rPr>
              <a:t>Originator of changes</a:t>
            </a:r>
            <a:endParaRPr lang="" altLang="en-US">
              <a:solidFill>
                <a:schemeClr val="bg1"/>
              </a:solidFill>
            </a:endParaRPr>
          </a:p>
          <a:p>
            <a:pPr lvl="1"/>
            <a:r>
              <a:rPr lang="" altLang="en-US">
                <a:solidFill>
                  <a:schemeClr val="bg1"/>
                </a:solidFill>
              </a:rPr>
              <a:t>Timestamp of changes</a:t>
            </a:r>
            <a:endParaRPr lang="" altLang="en-US">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a:effectLst>
                  <a:outerShdw blurRad="38100" dist="38100" dir="2700000" algn="tl">
                    <a:srgbClr val="000000">
                      <a:alpha val="43137"/>
                    </a:srgbClr>
                  </a:outerShdw>
                </a:effectLst>
              </a:rPr>
              <a:t>Version Control - </a:t>
            </a:r>
            <a:r>
              <a:rPr lang="" altLang="en-US">
                <a:solidFill>
                  <a:srgbClr val="FD0062"/>
                </a:solidFill>
                <a:effectLst>
                  <a:outerShdw blurRad="38100" dist="38100" dir="2700000" algn="tl">
                    <a:srgbClr val="000000">
                      <a:alpha val="43137"/>
                    </a:srgbClr>
                  </a:outerShdw>
                </a:effectLst>
              </a:rPr>
              <a:t>Branching Graphs</a:t>
            </a:r>
            <a:endParaRPr lang="" altLang="en-US">
              <a:solidFill>
                <a:srgbClr val="FD0062"/>
              </a:solidFill>
              <a:effectLst>
                <a:outerShdw blurRad="38100" dist="38100" dir="2700000" algn="tl">
                  <a:srgbClr val="000000">
                    <a:alpha val="43137"/>
                  </a:srgbClr>
                </a:outerShdw>
              </a:effectLst>
            </a:endParaRPr>
          </a:p>
        </p:txBody>
      </p:sp>
      <p:grpSp>
        <p:nvGrpSpPr>
          <p:cNvPr id="58" name="Group 57"/>
          <p:cNvGrpSpPr/>
          <p:nvPr/>
        </p:nvGrpSpPr>
        <p:grpSpPr>
          <a:xfrm>
            <a:off x="1560830" y="1925955"/>
            <a:ext cx="2587625" cy="2628265"/>
            <a:chOff x="2458" y="3033"/>
            <a:chExt cx="4075" cy="4139"/>
          </a:xfrm>
        </p:grpSpPr>
        <p:sp>
          <p:nvSpPr>
            <p:cNvPr id="4" name="Oval 3"/>
            <p:cNvSpPr/>
            <p:nvPr/>
          </p:nvSpPr>
          <p:spPr>
            <a:xfrm>
              <a:off x="4268" y="3033"/>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Oval 4"/>
            <p:cNvSpPr/>
            <p:nvPr/>
          </p:nvSpPr>
          <p:spPr>
            <a:xfrm>
              <a:off x="3322" y="4420"/>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Oval 5"/>
            <p:cNvSpPr/>
            <p:nvPr/>
          </p:nvSpPr>
          <p:spPr>
            <a:xfrm>
              <a:off x="5237" y="4420"/>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Oval 6"/>
            <p:cNvSpPr/>
            <p:nvPr/>
          </p:nvSpPr>
          <p:spPr>
            <a:xfrm>
              <a:off x="4805" y="518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Oval 7"/>
            <p:cNvSpPr/>
            <p:nvPr/>
          </p:nvSpPr>
          <p:spPr>
            <a:xfrm>
              <a:off x="5669" y="518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Oval 8"/>
            <p:cNvSpPr/>
            <p:nvPr/>
          </p:nvSpPr>
          <p:spPr>
            <a:xfrm>
              <a:off x="2890" y="518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Oval 9"/>
            <p:cNvSpPr/>
            <p:nvPr/>
          </p:nvSpPr>
          <p:spPr>
            <a:xfrm>
              <a:off x="3322" y="5942"/>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Oval 10"/>
            <p:cNvSpPr/>
            <p:nvPr/>
          </p:nvSpPr>
          <p:spPr>
            <a:xfrm>
              <a:off x="2458" y="5957"/>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5237" y="5957"/>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4805" y="6740"/>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6101" y="594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5" name="Straight Arrow Connector 14"/>
            <p:cNvCxnSpPr>
              <a:stCxn id="4" idx="3"/>
              <a:endCxn id="5" idx="7"/>
            </p:cNvCxnSpPr>
            <p:nvPr/>
          </p:nvCxnSpPr>
          <p:spPr>
            <a:xfrm flipH="1">
              <a:off x="3691" y="3402"/>
              <a:ext cx="640" cy="1081"/>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4" idx="5"/>
              <a:endCxn id="6" idx="1"/>
            </p:cNvCxnSpPr>
            <p:nvPr/>
          </p:nvCxnSpPr>
          <p:spPr>
            <a:xfrm>
              <a:off x="4637" y="3402"/>
              <a:ext cx="663" cy="1081"/>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3190" y="4813"/>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2749" y="5579"/>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3190" y="5579"/>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a:off x="5126" y="4828"/>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5551" y="5591"/>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5122" y="6368"/>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551" y="4828"/>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5980" y="5591"/>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grpSp>
      <p:grpSp>
        <p:nvGrpSpPr>
          <p:cNvPr id="59" name="Group 58"/>
          <p:cNvGrpSpPr/>
          <p:nvPr/>
        </p:nvGrpSpPr>
        <p:grpSpPr>
          <a:xfrm>
            <a:off x="6764655" y="1941195"/>
            <a:ext cx="2587625" cy="3076575"/>
            <a:chOff x="10653" y="3057"/>
            <a:chExt cx="4075" cy="4845"/>
          </a:xfrm>
        </p:grpSpPr>
        <p:sp>
          <p:nvSpPr>
            <p:cNvPr id="26" name="Oval 25"/>
            <p:cNvSpPr/>
            <p:nvPr/>
          </p:nvSpPr>
          <p:spPr>
            <a:xfrm>
              <a:off x="12463" y="3057"/>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7" name="Oval 26"/>
            <p:cNvSpPr/>
            <p:nvPr/>
          </p:nvSpPr>
          <p:spPr>
            <a:xfrm>
              <a:off x="11517" y="444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8" name="Oval 27"/>
            <p:cNvSpPr/>
            <p:nvPr/>
          </p:nvSpPr>
          <p:spPr>
            <a:xfrm>
              <a:off x="13432" y="444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9" name="Oval 28"/>
            <p:cNvSpPr/>
            <p:nvPr/>
          </p:nvSpPr>
          <p:spPr>
            <a:xfrm>
              <a:off x="13000" y="520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0" name="Oval 29"/>
            <p:cNvSpPr/>
            <p:nvPr/>
          </p:nvSpPr>
          <p:spPr>
            <a:xfrm>
              <a:off x="13864" y="520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1" name="Oval 30"/>
            <p:cNvSpPr/>
            <p:nvPr/>
          </p:nvSpPr>
          <p:spPr>
            <a:xfrm>
              <a:off x="11085" y="520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2" name="Oval 31"/>
            <p:cNvSpPr/>
            <p:nvPr/>
          </p:nvSpPr>
          <p:spPr>
            <a:xfrm>
              <a:off x="11517" y="5966"/>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3" name="Oval 32"/>
            <p:cNvSpPr/>
            <p:nvPr/>
          </p:nvSpPr>
          <p:spPr>
            <a:xfrm>
              <a:off x="10653" y="5981"/>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4" name="Oval 33"/>
            <p:cNvSpPr/>
            <p:nvPr/>
          </p:nvSpPr>
          <p:spPr>
            <a:xfrm>
              <a:off x="13432" y="5981"/>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5" name="Oval 34"/>
            <p:cNvSpPr/>
            <p:nvPr/>
          </p:nvSpPr>
          <p:spPr>
            <a:xfrm>
              <a:off x="13000" y="676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6" name="Oval 35"/>
            <p:cNvSpPr/>
            <p:nvPr/>
          </p:nvSpPr>
          <p:spPr>
            <a:xfrm>
              <a:off x="14296" y="5972"/>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37" name="Straight Arrow Connector 36"/>
            <p:cNvCxnSpPr>
              <a:stCxn id="26" idx="3"/>
              <a:endCxn id="27" idx="7"/>
            </p:cNvCxnSpPr>
            <p:nvPr/>
          </p:nvCxnSpPr>
          <p:spPr>
            <a:xfrm flipH="1">
              <a:off x="11886" y="3426"/>
              <a:ext cx="640" cy="1081"/>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26" idx="5"/>
              <a:endCxn id="28" idx="1"/>
            </p:cNvCxnSpPr>
            <p:nvPr/>
          </p:nvCxnSpPr>
          <p:spPr>
            <a:xfrm>
              <a:off x="12832" y="3426"/>
              <a:ext cx="663" cy="1081"/>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11385" y="4837"/>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10944" y="5603"/>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11385" y="5603"/>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13321" y="4852"/>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H="1">
              <a:off x="13746" y="5615"/>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13317" y="6392"/>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13746" y="4852"/>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14175" y="5615"/>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13321" y="5615"/>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12568" y="5936"/>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9" name="Oval 48"/>
            <p:cNvSpPr/>
            <p:nvPr/>
          </p:nvSpPr>
          <p:spPr>
            <a:xfrm>
              <a:off x="11085" y="675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0" name="Straight Arrow Connector 49"/>
            <p:cNvCxnSpPr/>
            <p:nvPr/>
          </p:nvCxnSpPr>
          <p:spPr>
            <a:xfrm flipH="1">
              <a:off x="11385" y="6380"/>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10958" y="6382"/>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flipH="1">
              <a:off x="12832" y="5576"/>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11968" y="6740"/>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4" name="Straight Arrow Connector 53"/>
            <p:cNvCxnSpPr/>
            <p:nvPr/>
          </p:nvCxnSpPr>
          <p:spPr>
            <a:xfrm>
              <a:off x="11851" y="6367"/>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sp>
          <p:nvSpPr>
            <p:cNvPr id="55" name="Oval 54"/>
            <p:cNvSpPr/>
            <p:nvPr/>
          </p:nvSpPr>
          <p:spPr>
            <a:xfrm>
              <a:off x="12463" y="7470"/>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6" name="Straight Arrow Connector 55"/>
            <p:cNvCxnSpPr/>
            <p:nvPr/>
          </p:nvCxnSpPr>
          <p:spPr>
            <a:xfrm>
              <a:off x="12283" y="7129"/>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12832" y="7136"/>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grpSp>
      <p:cxnSp>
        <p:nvCxnSpPr>
          <p:cNvPr id="60" name="Straight Arrow Connector 59"/>
          <p:cNvCxnSpPr/>
          <p:nvPr/>
        </p:nvCxnSpPr>
        <p:spPr>
          <a:xfrm>
            <a:off x="4891405" y="5866130"/>
            <a:ext cx="457200" cy="0"/>
          </a:xfrm>
          <a:prstGeom prst="straightConnector1">
            <a:avLst/>
          </a:prstGeom>
          <a:ln w="3810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4891405" y="5453380"/>
            <a:ext cx="457200" cy="0"/>
          </a:xfrm>
          <a:prstGeom prst="straightConnector1">
            <a:avLst/>
          </a:prstGeom>
          <a:ln w="38100">
            <a:solidFill>
              <a:srgbClr val="7CE0D1"/>
            </a:solidFill>
            <a:tailEnd type="arrow"/>
          </a:ln>
        </p:spPr>
        <p:style>
          <a:lnRef idx="1">
            <a:schemeClr val="accent1"/>
          </a:lnRef>
          <a:fillRef idx="0">
            <a:schemeClr val="accent1"/>
          </a:fillRef>
          <a:effectRef idx="0">
            <a:schemeClr val="accent1"/>
          </a:effectRef>
          <a:fontRef idx="minor">
            <a:schemeClr val="tx1"/>
          </a:fontRef>
        </p:style>
      </p:cxnSp>
      <p:sp>
        <p:nvSpPr>
          <p:cNvPr id="62" name="Text Box 61"/>
          <p:cNvSpPr txBox="1"/>
          <p:nvPr/>
        </p:nvSpPr>
        <p:spPr>
          <a:xfrm>
            <a:off x="5346700" y="5284470"/>
            <a:ext cx="1497965" cy="337185"/>
          </a:xfrm>
          <a:prstGeom prst="rect">
            <a:avLst/>
          </a:prstGeom>
          <a:noFill/>
        </p:spPr>
        <p:txBody>
          <a:bodyPr wrap="square" rtlCol="0">
            <a:spAutoFit/>
          </a:bodyPr>
          <a:p>
            <a:r>
              <a:rPr lang="" altLang="en-US" sz="1600">
                <a:solidFill>
                  <a:schemeClr val="bg1"/>
                </a:solidFill>
                <a:latin typeface="Liberation Mono" panose="02070409020205020404" charset="0"/>
                <a:cs typeface="Liberation Mono" panose="02070409020205020404" charset="0"/>
              </a:rPr>
              <a:t>Branch</a:t>
            </a:r>
            <a:endParaRPr lang="" altLang="en-US" sz="1600">
              <a:solidFill>
                <a:schemeClr val="bg1"/>
              </a:solidFill>
              <a:latin typeface="Liberation Mono" panose="02070409020205020404" charset="0"/>
              <a:cs typeface="Liberation Mono" panose="02070409020205020404" charset="0"/>
            </a:endParaRPr>
          </a:p>
        </p:txBody>
      </p:sp>
      <p:sp>
        <p:nvSpPr>
          <p:cNvPr id="63" name="Text Box 62"/>
          <p:cNvSpPr txBox="1"/>
          <p:nvPr/>
        </p:nvSpPr>
        <p:spPr>
          <a:xfrm>
            <a:off x="5348605" y="5697855"/>
            <a:ext cx="1497965" cy="337185"/>
          </a:xfrm>
          <a:prstGeom prst="rect">
            <a:avLst/>
          </a:prstGeom>
          <a:noFill/>
        </p:spPr>
        <p:txBody>
          <a:bodyPr wrap="square" rtlCol="0">
            <a:spAutoFit/>
          </a:bodyPr>
          <a:p>
            <a:r>
              <a:rPr lang="" altLang="en-US" sz="1600">
                <a:solidFill>
                  <a:schemeClr val="bg1"/>
                </a:solidFill>
                <a:latin typeface="Liberation Mono" panose="02070409020205020404" charset="0"/>
                <a:cs typeface="Liberation Mono" panose="02070409020205020404" charset="0"/>
              </a:rPr>
              <a:t>Merge</a:t>
            </a:r>
            <a:endParaRPr lang="" altLang="en-US" sz="1600">
              <a:solidFill>
                <a:schemeClr val="bg1"/>
              </a:solidFill>
              <a:latin typeface="Liberation Mono" panose="02070409020205020404" charset="0"/>
              <a:cs typeface="Liberation Mono" panose="02070409020205020404" charset="0"/>
            </a:endParaRPr>
          </a:p>
        </p:txBody>
      </p:sp>
      <p:sp>
        <p:nvSpPr>
          <p:cNvPr id="64" name="Text Box 63"/>
          <p:cNvSpPr txBox="1"/>
          <p:nvPr/>
        </p:nvSpPr>
        <p:spPr>
          <a:xfrm>
            <a:off x="1866900" y="1447165"/>
            <a:ext cx="1960245" cy="398780"/>
          </a:xfrm>
          <a:prstGeom prst="rect">
            <a:avLst/>
          </a:prstGeom>
          <a:noFill/>
        </p:spPr>
        <p:txBody>
          <a:bodyPr wrap="square" rtlCol="0">
            <a:spAutoFit/>
          </a:bodyPr>
          <a:p>
            <a:pPr algn="ctr"/>
            <a:r>
              <a:rPr lang="" altLang="en-US" sz="2000">
                <a:solidFill>
                  <a:schemeClr val="bg1"/>
                </a:solidFill>
                <a:latin typeface="Liberation Mono" panose="02070409020205020404" charset="0"/>
                <a:cs typeface="Liberation Mono" panose="02070409020205020404" charset="0"/>
              </a:rPr>
              <a:t>Tree Graph</a:t>
            </a:r>
            <a:endParaRPr lang="" altLang="en-US" sz="2000">
              <a:solidFill>
                <a:schemeClr val="bg1"/>
              </a:solidFill>
              <a:latin typeface="Liberation Mono" panose="02070409020205020404" charset="0"/>
              <a:cs typeface="Liberation Mono" panose="02070409020205020404" charset="0"/>
            </a:endParaRPr>
          </a:p>
        </p:txBody>
      </p:sp>
      <p:sp>
        <p:nvSpPr>
          <p:cNvPr id="65" name="Text Box 64"/>
          <p:cNvSpPr txBox="1"/>
          <p:nvPr/>
        </p:nvSpPr>
        <p:spPr>
          <a:xfrm>
            <a:off x="6989445" y="1447165"/>
            <a:ext cx="2123440" cy="398780"/>
          </a:xfrm>
          <a:prstGeom prst="rect">
            <a:avLst/>
          </a:prstGeom>
          <a:noFill/>
        </p:spPr>
        <p:txBody>
          <a:bodyPr wrap="square" rtlCol="0">
            <a:spAutoFit/>
          </a:bodyPr>
          <a:p>
            <a:pPr algn="ctr"/>
            <a:r>
              <a:rPr lang="" altLang="en-US" sz="2000">
                <a:solidFill>
                  <a:schemeClr val="bg1"/>
                </a:solidFill>
                <a:latin typeface="Liberation Mono" panose="02070409020205020404" charset="0"/>
                <a:cs typeface="Liberation Mono" panose="02070409020205020404" charset="0"/>
              </a:rPr>
              <a:t>River Graph</a:t>
            </a:r>
            <a:endParaRPr lang="" altLang="en-US" sz="2000">
              <a:solidFill>
                <a:schemeClr val="bg1"/>
              </a:solidFill>
              <a:latin typeface="Liberation Mono" panose="02070409020205020404" charset="0"/>
              <a:cs typeface="Liberation Mono" panose="020704090202050204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 altLang="en-US"/>
              <a:t>Practicum: Local Git Repository</a:t>
            </a:r>
            <a:endParaRPr lang=""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 altLang="en-US"/>
              <a:t>Practicum - </a:t>
            </a:r>
            <a:r>
              <a:rPr lang="" altLang="en-US">
                <a:solidFill>
                  <a:srgbClr val="FD0062"/>
                </a:solidFill>
              </a:rPr>
              <a:t>Local Git Repository</a:t>
            </a:r>
            <a:endParaRPr lang="" altLang="en-US">
              <a:solidFill>
                <a:srgbClr val="FD0062"/>
              </a:solidFill>
            </a:endParaRPr>
          </a:p>
        </p:txBody>
      </p:sp>
      <p:sp>
        <p:nvSpPr>
          <p:cNvPr id="4" name="Content Placeholder 3"/>
          <p:cNvSpPr>
            <a:spLocks noGrp="1"/>
          </p:cNvSpPr>
          <p:nvPr>
            <p:ph idx="1"/>
          </p:nvPr>
        </p:nvSpPr>
        <p:spPr>
          <a:xfrm>
            <a:off x="167005" y="1122680"/>
            <a:ext cx="11857355" cy="5575935"/>
          </a:xfrm>
        </p:spPr>
        <p:txBody>
          <a:bodyPr>
            <a:normAutofit lnSpcReduction="10000"/>
          </a:bodyPr>
          <a:p>
            <a:r>
              <a:rPr lang="" altLang="en-US"/>
              <a:t>Create a folder in your Desktop directory named “LocalRepositoryExample”</a:t>
            </a:r>
            <a:endParaRPr lang="" altLang="en-US"/>
          </a:p>
          <a:p>
            <a:r>
              <a:rPr lang="" altLang="en-US"/>
              <a:t>Using terminal (Linux/Mac) or Git Bash (Windows) navigate to that folder</a:t>
            </a:r>
            <a:endParaRPr lang="" altLang="en-US"/>
          </a:p>
          <a:p>
            <a:pPr lvl="1"/>
            <a:r>
              <a:rPr lang="" altLang="en-US"/>
              <a:t>Command line navigation for all options uses bash commands. The ones that you need to remember for now are:</a:t>
            </a:r>
            <a:endParaRPr lang="" altLang="en-US"/>
          </a:p>
          <a:p>
            <a:pPr lvl="1"/>
            <a:endParaRPr lang="" altLang="en-US"/>
          </a:p>
          <a:p>
            <a:pPr lvl="2"/>
            <a:r>
              <a:rPr lang="" altLang="en-US" sz="1600"/>
              <a:t>cd - change directory:</a:t>
            </a:r>
            <a:endParaRPr lang="" altLang="en-US" sz="1600"/>
          </a:p>
          <a:p>
            <a:pPr lvl="3"/>
            <a:r>
              <a:rPr lang="" altLang="en-US" sz="1600"/>
              <a:t>to change to a subfolder - cd ./&lt;subfolder&gt; or cd </a:t>
            </a:r>
            <a:r>
              <a:rPr lang="en-US" altLang="en-US">
                <a:sym typeface="+mn-ea"/>
              </a:rPr>
              <a:t>&lt;subfolder&gt;</a:t>
            </a:r>
            <a:endParaRPr lang="" altLang="en-US" sz="1600"/>
          </a:p>
          <a:p>
            <a:pPr lvl="3"/>
            <a:r>
              <a:rPr lang="" altLang="en-US" sz="1600"/>
              <a:t>to change to the folder containing the current folder - cd ../</a:t>
            </a:r>
            <a:endParaRPr lang="" altLang="en-US" sz="1600"/>
          </a:p>
          <a:p>
            <a:pPr lvl="3"/>
            <a:r>
              <a:rPr lang="" altLang="en-US" sz="1600"/>
              <a:t>to change to user home folder - cd ~</a:t>
            </a:r>
            <a:endParaRPr lang="" altLang="en-US" sz="1600"/>
          </a:p>
          <a:p>
            <a:pPr lvl="3"/>
            <a:endParaRPr lang="" altLang="en-US" sz="1600"/>
          </a:p>
          <a:p>
            <a:pPr lvl="2"/>
            <a:r>
              <a:rPr lang="" altLang="en-US"/>
              <a:t>ls - list items in directory:</a:t>
            </a:r>
            <a:endParaRPr lang="" altLang="en-US"/>
          </a:p>
          <a:p>
            <a:pPr lvl="3"/>
            <a:r>
              <a:rPr lang="" altLang="en-US"/>
              <a:t>to list items in current folder - ls</a:t>
            </a:r>
            <a:endParaRPr lang="" altLang="en-US"/>
          </a:p>
          <a:p>
            <a:pPr lvl="3"/>
            <a:r>
              <a:rPr lang="" altLang="en-US"/>
              <a:t>to list idems in subfolder - </a:t>
            </a:r>
            <a:r>
              <a:rPr lang="en-US" altLang="en-US">
                <a:sym typeface="+mn-ea"/>
              </a:rPr>
              <a:t>ls ./&lt;subfolder&gt; or ls </a:t>
            </a:r>
            <a:r>
              <a:rPr lang="en-US" altLang="en-US">
                <a:sym typeface="+mn-ea"/>
              </a:rPr>
              <a:t>&lt;subfolder&gt;</a:t>
            </a:r>
            <a:endParaRPr lang="en-US" altLang="en-US">
              <a:sym typeface="+mn-ea"/>
            </a:endParaRPr>
          </a:p>
          <a:p>
            <a:pPr lvl="3"/>
            <a:endParaRPr lang="en-US" altLang="en-US">
              <a:sym typeface="+mn-ea"/>
            </a:endParaRPr>
          </a:p>
          <a:p>
            <a:pPr lvl="2"/>
            <a:r>
              <a:rPr lang="" altLang="en-US">
                <a:sym typeface="+mn-ea"/>
              </a:rPr>
              <a:t>pwd - return current folder path</a:t>
            </a:r>
            <a:endParaRPr lang="" altLang="en-US"/>
          </a:p>
          <a:p>
            <a:endParaRPr lang="" altLang="en-US"/>
          </a:p>
          <a:p>
            <a:r>
              <a:rPr lang="" altLang="en-US"/>
              <a:t>Once in the LocalRepositoryExample folder initialize a git repository by running “git init”</a:t>
            </a:r>
            <a:endParaRPr lang="" altLang="en-US"/>
          </a:p>
          <a:p>
            <a:pPr lvl="1"/>
            <a:r>
              <a:rPr lang="" altLang="en-US"/>
              <a:t>Now run “ls -a” you should see “.    ..   .git”</a:t>
            </a:r>
            <a:endParaRPr lang=""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Practicum - </a:t>
            </a:r>
            <a:r>
              <a:rPr lang="en-US" altLang="en-US">
                <a:solidFill>
                  <a:srgbClr val="FD0062"/>
                </a:solidFill>
              </a:rPr>
              <a:t>Local Git Repository</a:t>
            </a:r>
            <a:endParaRPr lang="en-US" altLang="en-US">
              <a:solidFill>
                <a:srgbClr val="FD0062"/>
              </a:solidFill>
            </a:endParaRPr>
          </a:p>
        </p:txBody>
      </p:sp>
      <p:sp>
        <p:nvSpPr>
          <p:cNvPr id="4" name="Content Placeholder 3"/>
          <p:cNvSpPr>
            <a:spLocks noGrp="1"/>
          </p:cNvSpPr>
          <p:nvPr>
            <p:ph idx="1"/>
          </p:nvPr>
        </p:nvSpPr>
        <p:spPr>
          <a:xfrm>
            <a:off x="167005" y="1122680"/>
            <a:ext cx="11857355" cy="6158230"/>
          </a:xfrm>
        </p:spPr>
        <p:txBody>
          <a:bodyPr>
            <a:normAutofit lnSpcReduction="10000"/>
          </a:bodyPr>
          <a:p>
            <a:r>
              <a:rPr lang="" altLang="en-US"/>
              <a:t>You have created a git repository - it contains ...</a:t>
            </a:r>
            <a:endParaRPr lang="en-US" altLang="en-US"/>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r>
              <a:rPr lang="" altLang="en-US"/>
              <a:t>objects - where the references for the changes will be stored</a:t>
            </a:r>
            <a:endParaRPr lang="" altLang="en-US"/>
          </a:p>
          <a:p>
            <a:r>
              <a:rPr lang="" altLang="en-US"/>
              <a:t>HEAD - the currently active branch</a:t>
            </a:r>
            <a:endParaRPr lang="" altLang="en-US"/>
          </a:p>
          <a:p>
            <a:pPr lvl="1"/>
            <a:r>
              <a:rPr lang="" altLang="en-US" sz="1800"/>
              <a:t>There must always be a current branch - by default this is the “master” branch for local repositories but was changed to the “main” branch for github and gitlab initialized repositories in 2020 thus ending racial strife and ushering in the utopic era of tolerance we live in today. The only drawback is that locally created repositories still have a “master” branch which can cause confusion</a:t>
            </a:r>
            <a:endParaRPr lang="" altLang="en-US"/>
          </a:p>
          <a:p>
            <a:r>
              <a:rPr lang="" altLang="en-US" sz="1600"/>
              <a:t>Everything else - https://git-scm.com/docs/gitrepository-layout or https://developernation.net/blog/git-internals-list-of-basic-concepts-that-power-your-git-directory</a:t>
            </a:r>
            <a:endParaRPr lang="" altLang="en-US" sz="1600"/>
          </a:p>
        </p:txBody>
      </p:sp>
      <p:pic>
        <p:nvPicPr>
          <p:cNvPr id="2" name="Picture 1"/>
          <p:cNvPicPr>
            <a:picLocks noChangeAspect="1"/>
          </p:cNvPicPr>
          <p:nvPr/>
        </p:nvPicPr>
        <p:blipFill>
          <a:blip r:embed="rId1"/>
          <a:srcRect b="53822"/>
          <a:stretch>
            <a:fillRect/>
          </a:stretch>
        </p:blipFill>
        <p:spPr>
          <a:xfrm>
            <a:off x="2543810" y="1723390"/>
            <a:ext cx="7105650" cy="215963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Practicum - </a:t>
            </a:r>
            <a:r>
              <a:rPr lang="en-US" altLang="en-US">
                <a:solidFill>
                  <a:srgbClr val="FD0062"/>
                </a:solidFill>
              </a:rPr>
              <a:t>Local Git Repository</a:t>
            </a:r>
            <a:endParaRPr lang="en-US" altLang="en-US">
              <a:solidFill>
                <a:srgbClr val="FD0062"/>
              </a:solidFill>
            </a:endParaRPr>
          </a:p>
        </p:txBody>
      </p:sp>
      <p:sp>
        <p:nvSpPr>
          <p:cNvPr id="4" name="Content Placeholder 3"/>
          <p:cNvSpPr>
            <a:spLocks noGrp="1"/>
          </p:cNvSpPr>
          <p:nvPr>
            <p:ph idx="1"/>
          </p:nvPr>
        </p:nvSpPr>
        <p:spPr>
          <a:xfrm>
            <a:off x="167005" y="1122680"/>
            <a:ext cx="11857355" cy="5610860"/>
          </a:xfrm>
        </p:spPr>
        <p:txBody>
          <a:bodyPr/>
          <a:p>
            <a:r>
              <a:rPr lang="" altLang="en-US"/>
              <a:t>Open a text editor and save a file called “ExampleText.txt” to your LocalRepositoryExample folder</a:t>
            </a:r>
            <a:endParaRPr lang="" altLang="en-US"/>
          </a:p>
          <a:p>
            <a:endParaRPr lang="" altLang="en-US"/>
          </a:p>
          <a:p>
            <a:r>
              <a:rPr lang="" altLang="en-US"/>
              <a:t>Now run “git status”</a:t>
            </a:r>
            <a:endParaRPr lang="" altLang="en-US"/>
          </a:p>
          <a:p>
            <a:endParaRPr lang="" altLang="en-US"/>
          </a:p>
          <a:p>
            <a:endParaRPr lang="" altLang="en-US"/>
          </a:p>
          <a:p>
            <a:endParaRPr lang="" altLang="en-US"/>
          </a:p>
          <a:p>
            <a:endParaRPr lang="" altLang="en-US"/>
          </a:p>
          <a:p>
            <a:endParaRPr lang="" altLang="en-US"/>
          </a:p>
          <a:p>
            <a:endParaRPr lang="" altLang="en-US"/>
          </a:p>
          <a:p>
            <a:endParaRPr lang="" altLang="en-US"/>
          </a:p>
          <a:p>
            <a:r>
              <a:rPr lang="" altLang="en-US"/>
              <a:t>Git automatically noticed that a file was created but hasn’t started tracking changes for that file - this means that when we create a version of the repository (by committing changes) this file won’t be reconstructible in that version</a:t>
            </a:r>
            <a:endParaRPr lang="" altLang="en-US"/>
          </a:p>
        </p:txBody>
      </p:sp>
      <p:pic>
        <p:nvPicPr>
          <p:cNvPr id="5" name="Picture 4"/>
          <p:cNvPicPr>
            <a:picLocks noChangeAspect="1"/>
          </p:cNvPicPr>
          <p:nvPr/>
        </p:nvPicPr>
        <p:blipFill>
          <a:blip r:embed="rId1"/>
          <a:stretch>
            <a:fillRect/>
          </a:stretch>
        </p:blipFill>
        <p:spPr>
          <a:xfrm>
            <a:off x="2461260" y="2791460"/>
            <a:ext cx="6772275" cy="211455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Practicum - </a:t>
            </a:r>
            <a:r>
              <a:rPr lang="en-US" altLang="en-US">
                <a:solidFill>
                  <a:srgbClr val="FD0062"/>
                </a:solidFill>
              </a:rPr>
              <a:t>Local Git Repository</a:t>
            </a:r>
            <a:endParaRPr lang="en-US" altLang="en-US">
              <a:solidFill>
                <a:srgbClr val="FD0062"/>
              </a:solidFill>
            </a:endParaRPr>
          </a:p>
        </p:txBody>
      </p:sp>
      <p:sp>
        <p:nvSpPr>
          <p:cNvPr id="4" name="Content Placeholder 3"/>
          <p:cNvSpPr>
            <a:spLocks noGrp="1"/>
          </p:cNvSpPr>
          <p:nvPr>
            <p:ph idx="1"/>
          </p:nvPr>
        </p:nvSpPr>
        <p:spPr/>
        <p:txBody>
          <a:bodyPr>
            <a:normAutofit lnSpcReduction="20000"/>
          </a:bodyPr>
          <a:p>
            <a:pPr>
              <a:lnSpc>
                <a:spcPct val="100000"/>
              </a:lnSpc>
            </a:pPr>
            <a:r>
              <a:rPr lang="" altLang="en-US"/>
              <a:t>In order to make git track the new changes (the file) - and thus include it in the next commit (read: repository version)</a:t>
            </a:r>
            <a:endParaRPr lang="en-US" altLang="en-US"/>
          </a:p>
          <a:p>
            <a:pPr>
              <a:lnSpc>
                <a:spcPct val="100000"/>
              </a:lnSpc>
            </a:pPr>
            <a:endParaRPr lang="en-US" altLang="en-US"/>
          </a:p>
          <a:p>
            <a:pPr>
              <a:lnSpc>
                <a:spcPct val="100000"/>
              </a:lnSpc>
            </a:pPr>
            <a:r>
              <a:rPr lang="en-US" altLang="en-US"/>
              <a:t>Now run “git </a:t>
            </a:r>
            <a:r>
              <a:rPr lang="" altLang="en-US"/>
              <a:t>add ExampleText.txt</a:t>
            </a:r>
            <a:r>
              <a:rPr lang="en-US" altLang="en-US"/>
              <a:t>” </a:t>
            </a:r>
            <a:r>
              <a:rPr lang="" altLang="en-US"/>
              <a:t>or, if you want to add all new files in the repository run “git add .” - you will almost always do the latter</a:t>
            </a: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marL="0" indent="0">
              <a:lnSpc>
                <a:spcPct val="100000"/>
              </a:lnSpc>
              <a:buNone/>
            </a:pPr>
            <a:endParaRPr lang="en-US" altLang="en-US"/>
          </a:p>
        </p:txBody>
      </p:sp>
      <p:pic>
        <p:nvPicPr>
          <p:cNvPr id="2" name="Picture 1"/>
          <p:cNvPicPr>
            <a:picLocks noChangeAspect="1"/>
          </p:cNvPicPr>
          <p:nvPr/>
        </p:nvPicPr>
        <p:blipFill>
          <a:blip r:embed="rId1"/>
          <a:stretch>
            <a:fillRect/>
          </a:stretch>
        </p:blipFill>
        <p:spPr>
          <a:xfrm>
            <a:off x="2776855" y="2902585"/>
            <a:ext cx="6638925" cy="363855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Practicum - </a:t>
            </a:r>
            <a:r>
              <a:rPr lang="en-US" altLang="en-US">
                <a:solidFill>
                  <a:srgbClr val="FD0062"/>
                </a:solidFill>
              </a:rPr>
              <a:t>Local Git Repository</a:t>
            </a:r>
            <a:endParaRPr lang="en-US" altLang="en-US">
              <a:solidFill>
                <a:srgbClr val="FD0062"/>
              </a:solidFill>
            </a:endParaRPr>
          </a:p>
        </p:txBody>
      </p:sp>
      <p:sp>
        <p:nvSpPr>
          <p:cNvPr id="4" name="Content Placeholder 3"/>
          <p:cNvSpPr>
            <a:spLocks noGrp="1"/>
          </p:cNvSpPr>
          <p:nvPr>
            <p:ph idx="1"/>
          </p:nvPr>
        </p:nvSpPr>
        <p:spPr/>
        <p:txBody>
          <a:bodyPr>
            <a:normAutofit/>
          </a:bodyPr>
          <a:p>
            <a:pPr>
              <a:lnSpc>
                <a:spcPct val="100000"/>
              </a:lnSpc>
            </a:pPr>
            <a:r>
              <a:rPr lang="" altLang="en-US"/>
              <a:t>Now that the file is added, let’s make a commit. This will store the changes made so far in the master/main branch so that we can return to this version later</a:t>
            </a:r>
            <a:endParaRPr lang="en-US" altLang="en-US"/>
          </a:p>
          <a:p>
            <a:pPr>
              <a:lnSpc>
                <a:spcPct val="100000"/>
              </a:lnSpc>
            </a:pPr>
            <a:endParaRPr lang="en-US" altLang="en-US"/>
          </a:p>
          <a:p>
            <a:pPr>
              <a:lnSpc>
                <a:spcPct val="100000"/>
              </a:lnSpc>
            </a:pPr>
            <a:r>
              <a:rPr lang="" altLang="en-US"/>
              <a:t>Run the command:</a:t>
            </a:r>
            <a:endParaRPr lang="" altLang="en-US"/>
          </a:p>
          <a:p>
            <a:pPr lvl="1">
              <a:lnSpc>
                <a:spcPct val="100000"/>
              </a:lnSpc>
            </a:pPr>
            <a:r>
              <a:rPr lang="" altLang="en-US"/>
              <a:t>“</a:t>
            </a:r>
            <a:r>
              <a:rPr lang="" altLang="en-US">
                <a:solidFill>
                  <a:srgbClr val="FD0062"/>
                </a:solidFill>
              </a:rPr>
              <a:t>git commit -m “&lt;your name&gt; &lt;today’s date&gt; &lt;commit number&gt;: First”</a:t>
            </a:r>
            <a:r>
              <a:rPr lang="" altLang="en-US"/>
              <a:t>”</a:t>
            </a:r>
            <a:endParaRPr lang="" altLang="en-US"/>
          </a:p>
          <a:p>
            <a:pPr lvl="1">
              <a:lnSpc>
                <a:spcPct val="100000"/>
              </a:lnSpc>
            </a:pPr>
            <a:r>
              <a:rPr lang="" altLang="en-US" sz="1800"/>
              <a:t>Commits, by default, need a message - I prefer to be very descriptive. The commit metadata contains the user.name, date, and time but I prefer to add this to the commit message as well because this puts it all in the same place and makes debugging merge conflicts easier.</a:t>
            </a:r>
            <a:endParaRPr lang="" altLang="en-US" sz="1800"/>
          </a:p>
          <a:p>
            <a:pPr lvl="0">
              <a:lnSpc>
                <a:spcPct val="100000"/>
              </a:lnSpc>
            </a:pPr>
            <a:endParaRPr lang="" altLang="en-US" sz="2000"/>
          </a:p>
          <a:p>
            <a:pPr lvl="0">
              <a:lnSpc>
                <a:spcPct val="100000"/>
              </a:lnSpc>
            </a:pPr>
            <a:r>
              <a:rPr lang="" altLang="en-US" sz="2000"/>
              <a:t>Following that - run git status again</a:t>
            </a: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marL="0" indent="0">
              <a:lnSpc>
                <a:spcPct val="100000"/>
              </a:lnSpc>
              <a:buNone/>
            </a:pPr>
            <a:endParaRPr lang="en-US"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Practicum - </a:t>
            </a:r>
            <a:r>
              <a:rPr lang="en-US" altLang="en-US">
                <a:solidFill>
                  <a:srgbClr val="FD0062"/>
                </a:solidFill>
              </a:rPr>
              <a:t>Local Git Repository</a:t>
            </a:r>
            <a:endParaRPr lang="en-US" altLang="en-US">
              <a:solidFill>
                <a:srgbClr val="FD0062"/>
              </a:solidFill>
            </a:endParaRPr>
          </a:p>
        </p:txBody>
      </p:sp>
      <p:sp>
        <p:nvSpPr>
          <p:cNvPr id="4" name="Content Placeholder 3"/>
          <p:cNvSpPr>
            <a:spLocks noGrp="1"/>
          </p:cNvSpPr>
          <p:nvPr>
            <p:ph idx="1"/>
          </p:nvPr>
        </p:nvSpPr>
        <p:spPr/>
        <p:txBody>
          <a:bodyPr>
            <a:normAutofit/>
          </a:bodyPr>
          <a:p>
            <a:pPr>
              <a:lnSpc>
                <a:spcPct val="100000"/>
              </a:lnSpc>
            </a:pPr>
            <a:r>
              <a:rPr lang="en-US" altLang="en-US"/>
              <a:t>Now that the file is added, let’s make a commit. This will store the changes made so far in the master/main branch so that we can return to this version later</a:t>
            </a:r>
            <a:endParaRPr lang="en-US" altLang="en-US"/>
          </a:p>
          <a:p>
            <a:pPr>
              <a:lnSpc>
                <a:spcPct val="100000"/>
              </a:lnSpc>
            </a:pPr>
            <a:endParaRPr lang="en-US" altLang="en-US"/>
          </a:p>
          <a:p>
            <a:pPr>
              <a:lnSpc>
                <a:spcPct val="100000"/>
              </a:lnSpc>
            </a:pPr>
            <a:r>
              <a:rPr lang="en-US" altLang="en-US"/>
              <a:t>Run the command:</a:t>
            </a:r>
            <a:endParaRPr lang="en-US" altLang="en-US"/>
          </a:p>
          <a:p>
            <a:pPr lvl="1">
              <a:lnSpc>
                <a:spcPct val="100000"/>
              </a:lnSpc>
            </a:pPr>
            <a:r>
              <a:rPr lang="en-US" altLang="en-US"/>
              <a:t>“</a:t>
            </a:r>
            <a:r>
              <a:rPr lang="en-US" altLang="en-US">
                <a:solidFill>
                  <a:srgbClr val="FD0062"/>
                </a:solidFill>
              </a:rPr>
              <a:t>git commit -m “&lt;your name&gt; &lt;today’s date&gt; &lt;commit number&gt;: First”</a:t>
            </a:r>
            <a:r>
              <a:rPr lang="en-US" altLang="en-US"/>
              <a:t>”</a:t>
            </a:r>
            <a:endParaRPr lang="en-US" altLang="en-US"/>
          </a:p>
          <a:p>
            <a:pPr lvl="1">
              <a:lnSpc>
                <a:spcPct val="100000"/>
              </a:lnSpc>
            </a:pPr>
            <a:r>
              <a:rPr lang="en-US" altLang="en-US" sz="1800"/>
              <a:t>Commits, by default, need a message - I prefer to be very descriptive. The commit metadata contains the user.name, date, and time but I prefer to add this to the commit message as well because this puts it all in the same place and makes debugging merge conflicts easier.</a:t>
            </a:r>
            <a:endParaRPr lang="en-US" altLang="en-US" sz="1800"/>
          </a:p>
          <a:p>
            <a:pPr lvl="0">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marL="0" indent="0">
              <a:lnSpc>
                <a:spcPct val="100000"/>
              </a:lnSpc>
              <a:buNone/>
            </a:pPr>
            <a:endParaRPr lang="en-US" altLang="en-US"/>
          </a:p>
        </p:txBody>
      </p:sp>
      <p:pic>
        <p:nvPicPr>
          <p:cNvPr id="2" name="Picture 1"/>
          <p:cNvPicPr>
            <a:picLocks noChangeAspect="1"/>
          </p:cNvPicPr>
          <p:nvPr/>
        </p:nvPicPr>
        <p:blipFill>
          <a:blip r:embed="rId1"/>
          <a:stretch>
            <a:fillRect/>
          </a:stretch>
        </p:blipFill>
        <p:spPr>
          <a:xfrm>
            <a:off x="2318385" y="4643120"/>
            <a:ext cx="7554595" cy="190436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ltLang="en-US"/>
              <a:t>Section 0: Syllabus</a:t>
            </a:r>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Practicum - </a:t>
            </a:r>
            <a:r>
              <a:rPr lang="en-US" altLang="en-US">
                <a:solidFill>
                  <a:srgbClr val="FD0062"/>
                </a:solidFill>
              </a:rPr>
              <a:t>Local Git Repository</a:t>
            </a:r>
            <a:endParaRPr lang="en-US" altLang="en-US">
              <a:solidFill>
                <a:srgbClr val="FD0062"/>
              </a:solidFill>
            </a:endParaRPr>
          </a:p>
        </p:txBody>
      </p:sp>
      <p:sp>
        <p:nvSpPr>
          <p:cNvPr id="4" name="Content Placeholder 3"/>
          <p:cNvSpPr>
            <a:spLocks noGrp="1"/>
          </p:cNvSpPr>
          <p:nvPr>
            <p:ph idx="1"/>
          </p:nvPr>
        </p:nvSpPr>
        <p:spPr/>
        <p:txBody>
          <a:bodyPr>
            <a:normAutofit/>
          </a:bodyPr>
          <a:p>
            <a:pPr>
              <a:lnSpc>
                <a:spcPct val="100000"/>
              </a:lnSpc>
            </a:pPr>
            <a:r>
              <a:rPr lang="" altLang="en-US" sz="1800"/>
              <a:t>Now, let’s make some more versions</a:t>
            </a:r>
            <a:endParaRPr lang="" altLang="en-US" sz="1800"/>
          </a:p>
          <a:p>
            <a:pPr>
              <a:lnSpc>
                <a:spcPct val="100000"/>
              </a:lnSpc>
            </a:pPr>
            <a:r>
              <a:rPr lang="" altLang="en-US" sz="1800"/>
              <a:t>Make and commit, in sequence, the following changes as separate commits</a:t>
            </a:r>
            <a:endParaRPr lang="" altLang="en-US" sz="1800"/>
          </a:p>
          <a:p>
            <a:pPr>
              <a:lnSpc>
                <a:spcPct val="100000"/>
              </a:lnSpc>
            </a:pPr>
            <a:endParaRPr lang="" altLang="en-US" sz="1800"/>
          </a:p>
          <a:p>
            <a:pPr marL="342900" indent="-342900">
              <a:lnSpc>
                <a:spcPct val="100000"/>
              </a:lnSpc>
              <a:buAutoNum type="arabicPeriod"/>
            </a:pPr>
            <a:r>
              <a:rPr lang="" altLang="en-US" sz="1800"/>
              <a:t>In the </a:t>
            </a:r>
            <a:r>
              <a:rPr lang="" altLang="en-US" sz="1800" b="1" i="1">
                <a:solidFill>
                  <a:srgbClr val="FD0062"/>
                </a:solidFill>
              </a:rPr>
              <a:t>first </a:t>
            </a:r>
            <a:r>
              <a:rPr lang="" altLang="en-US" sz="1800"/>
              <a:t>line of ExampleText.txt type </a:t>
            </a:r>
            <a:r>
              <a:rPr lang="" altLang="en-US" sz="1800">
                <a:solidFill>
                  <a:srgbClr val="7CE0D1"/>
                </a:solidFill>
              </a:rPr>
              <a:t>“This line was added in version 1”</a:t>
            </a:r>
            <a:endParaRPr lang="" altLang="en-US" sz="1800"/>
          </a:p>
          <a:p>
            <a:pPr lvl="1">
              <a:lnSpc>
                <a:spcPct val="100000"/>
              </a:lnSpc>
            </a:pPr>
            <a:r>
              <a:rPr lang="" altLang="en-US" sz="1620"/>
              <a:t>Add and commit changes</a:t>
            </a:r>
            <a:endParaRPr lang="" altLang="en-US" sz="1620"/>
          </a:p>
          <a:p>
            <a:pPr marL="800100" lvl="1" indent="-342900">
              <a:lnSpc>
                <a:spcPct val="100000"/>
              </a:lnSpc>
              <a:buAutoNum type="arabicPeriod"/>
            </a:pPr>
            <a:endParaRPr lang="" altLang="en-US" sz="1620"/>
          </a:p>
          <a:p>
            <a:pPr marL="342900" indent="-342900">
              <a:lnSpc>
                <a:spcPct val="100000"/>
              </a:lnSpc>
              <a:buAutoNum type="arabicPeriod"/>
            </a:pPr>
            <a:r>
              <a:rPr lang="en-US" altLang="en-US" sz="1800">
                <a:sym typeface="+mn-ea"/>
              </a:rPr>
              <a:t>In the </a:t>
            </a:r>
            <a:r>
              <a:rPr lang="" altLang="en-US" sz="1800" b="1" i="1">
                <a:solidFill>
                  <a:srgbClr val="FD0062"/>
                </a:solidFill>
                <a:sym typeface="+mn-ea"/>
              </a:rPr>
              <a:t>second </a:t>
            </a:r>
            <a:r>
              <a:rPr lang="en-US" altLang="en-US" sz="1800">
                <a:sym typeface="+mn-ea"/>
              </a:rPr>
              <a:t>line of ExampleText.txt type </a:t>
            </a:r>
            <a:r>
              <a:rPr lang="en-US" altLang="en-US" sz="1800">
                <a:solidFill>
                  <a:srgbClr val="7CE0D1"/>
                </a:solidFill>
                <a:sym typeface="+mn-ea"/>
              </a:rPr>
              <a:t>“This line was added in version </a:t>
            </a:r>
            <a:r>
              <a:rPr lang="" sz="1800">
                <a:solidFill>
                  <a:srgbClr val="7CE0D1"/>
                </a:solidFill>
                <a:sym typeface="+mn-ea"/>
              </a:rPr>
              <a:t>2</a:t>
            </a:r>
            <a:r>
              <a:rPr lang="en-US" altLang="en-US" sz="1800">
                <a:solidFill>
                  <a:srgbClr val="7CE0D1"/>
                </a:solidFill>
                <a:sym typeface="+mn-ea"/>
              </a:rPr>
              <a:t>”</a:t>
            </a:r>
            <a:endParaRPr lang="en-US" altLang="en-US" sz="1800"/>
          </a:p>
          <a:p>
            <a:pPr lvl="1">
              <a:lnSpc>
                <a:spcPct val="100000"/>
              </a:lnSpc>
            </a:pPr>
            <a:r>
              <a:rPr lang="en-US" altLang="en-US" sz="1600">
                <a:sym typeface="+mn-ea"/>
              </a:rPr>
              <a:t>Add and commit changes</a:t>
            </a:r>
            <a:endParaRPr lang="en-US" altLang="en-US" sz="1800">
              <a:sym typeface="+mn-ea"/>
            </a:endParaRPr>
          </a:p>
          <a:p>
            <a:pPr marL="800100" lvl="1" indent="-342900">
              <a:lnSpc>
                <a:spcPct val="100000"/>
              </a:lnSpc>
              <a:buAutoNum type="arabicPeriod"/>
            </a:pPr>
            <a:endParaRPr lang="" altLang="en-US" sz="1800">
              <a:sym typeface="+mn-ea"/>
            </a:endParaRPr>
          </a:p>
          <a:p>
            <a:pPr marL="342900" indent="-342900">
              <a:lnSpc>
                <a:spcPct val="100000"/>
              </a:lnSpc>
              <a:buAutoNum type="arabicPeriod"/>
            </a:pPr>
            <a:r>
              <a:rPr lang="en-US" altLang="en-US" sz="1800">
                <a:sym typeface="+mn-ea"/>
              </a:rPr>
              <a:t>In the </a:t>
            </a:r>
            <a:r>
              <a:rPr lang="" altLang="en-US" sz="1800" b="1" i="1">
                <a:solidFill>
                  <a:srgbClr val="FD0062"/>
                </a:solidFill>
                <a:sym typeface="+mn-ea"/>
              </a:rPr>
              <a:t>second </a:t>
            </a:r>
            <a:r>
              <a:rPr lang="en-US" altLang="en-US" sz="1800">
                <a:sym typeface="+mn-ea"/>
              </a:rPr>
              <a:t>line of ExampleText.txt type </a:t>
            </a:r>
            <a:r>
              <a:rPr lang="en-US" altLang="en-US" sz="1800">
                <a:solidFill>
                  <a:srgbClr val="7CE0D1"/>
                </a:solidFill>
                <a:sym typeface="+mn-ea"/>
              </a:rPr>
              <a:t>“This line was added in version </a:t>
            </a:r>
            <a:r>
              <a:rPr lang="" sz="1800">
                <a:solidFill>
                  <a:srgbClr val="7CE0D1"/>
                </a:solidFill>
                <a:sym typeface="+mn-ea"/>
              </a:rPr>
              <a:t>3” </a:t>
            </a:r>
            <a:r>
              <a:rPr lang="" altLang="en-US" sz="1620">
                <a:solidFill>
                  <a:schemeClr val="bg1"/>
                </a:solidFill>
                <a:sym typeface="+mn-ea"/>
              </a:rPr>
              <a:t>- do this by moving the line from step 2 to the third line</a:t>
            </a:r>
            <a:endParaRPr lang="en-US" altLang="en-US" sz="1620"/>
          </a:p>
          <a:p>
            <a:pPr lvl="1">
              <a:lnSpc>
                <a:spcPct val="100000"/>
              </a:lnSpc>
            </a:pPr>
            <a:r>
              <a:rPr lang="en-US" altLang="en-US" sz="1600">
                <a:sym typeface="+mn-ea"/>
              </a:rPr>
              <a:t>Add and commit changes</a:t>
            </a:r>
            <a:endParaRPr lang="" altLang="en-US" sz="2000"/>
          </a:p>
          <a:p>
            <a:pPr marL="0" lvl="0" indent="0">
              <a:lnSpc>
                <a:spcPct val="100000"/>
              </a:lnSpc>
              <a:buNone/>
            </a:pPr>
            <a:endParaRPr lang="" altLang="en-US" sz="1800"/>
          </a:p>
          <a:p>
            <a:pPr marL="0" lvl="0" indent="0">
              <a:lnSpc>
                <a:spcPct val="100000"/>
              </a:lnSpc>
              <a:buNone/>
            </a:pPr>
            <a:endParaRPr lang="" altLang="en-US" sz="1800"/>
          </a:p>
          <a:p>
            <a:pPr>
              <a:lnSpc>
                <a:spcPct val="100000"/>
              </a:lnSpc>
            </a:pPr>
            <a:endParaRPr lang="en-US" altLang="en-US" sz="1620"/>
          </a:p>
          <a:p>
            <a:pPr lvl="0">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marL="0" indent="0">
              <a:lnSpc>
                <a:spcPct val="100000"/>
              </a:lnSpc>
              <a:buNone/>
            </a:pPr>
            <a:endParaRPr lang="en-US"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p:nvPr>
            <p:ph idx="1"/>
          </p:nvPr>
        </p:nvSpPr>
        <p:spPr/>
        <p:txBody>
          <a:bodyPr/>
          <a:p>
            <a:r>
              <a:rPr lang="" altLang="en-US"/>
              <a:t>We may want to go back to a previous version of the repository at some point.</a:t>
            </a:r>
            <a:endParaRPr lang="" altLang="en-US"/>
          </a:p>
          <a:p>
            <a:endParaRPr lang="" altLang="en-US"/>
          </a:p>
          <a:p>
            <a:r>
              <a:rPr lang="" altLang="en-US"/>
              <a:t>We can check previous commits on a given branch using the git log command</a:t>
            </a:r>
            <a:endParaRPr lang="" altLang="en-US"/>
          </a:p>
          <a:p>
            <a:endParaRPr lang="" altLang="en-US"/>
          </a:p>
          <a:p>
            <a:endParaRPr lang="" altLang="en-US"/>
          </a:p>
          <a:p>
            <a:endParaRPr lang="" altLang="en-US"/>
          </a:p>
          <a:p>
            <a:endParaRPr lang="" altLang="en-US"/>
          </a:p>
          <a:p>
            <a:endParaRPr lang="" altLang="en-US"/>
          </a:p>
          <a:p>
            <a:endParaRPr lang="" altLang="en-US"/>
          </a:p>
          <a:p>
            <a:endParaRPr lang="" altLang="en-US"/>
          </a:p>
          <a:p>
            <a:r>
              <a:rPr lang="" altLang="en-US"/>
              <a:t>Before we do that - let’s talk branching and merging</a:t>
            </a:r>
            <a:endParaRPr lang="" altLang="en-US"/>
          </a:p>
          <a:p>
            <a:pPr marL="0" indent="0">
              <a:buNone/>
            </a:pPr>
            <a:endParaRPr lang="" altLang="en-US"/>
          </a:p>
        </p:txBody>
      </p:sp>
      <p:sp>
        <p:nvSpPr>
          <p:cNvPr id="2" name="Title 1"/>
          <p:cNvSpPr>
            <a:spLocks noGrp="1"/>
          </p:cNvSpPr>
          <p:nvPr>
            <p:ph type="title"/>
          </p:nvPr>
        </p:nvSpPr>
        <p:spPr/>
        <p:txBody>
          <a:bodyPr/>
          <a:p>
            <a:r>
              <a:rPr lang="en-US" altLang="en-US"/>
              <a:t>Practicum - </a:t>
            </a:r>
            <a:r>
              <a:rPr lang="en-US" altLang="en-US">
                <a:solidFill>
                  <a:srgbClr val="FD0062"/>
                </a:solidFill>
              </a:rPr>
              <a:t>Local Git Repository</a:t>
            </a:r>
            <a:endParaRPr lang="en-US" altLang="en-US">
              <a:solidFill>
                <a:srgbClr val="FD0062"/>
              </a:solidFill>
            </a:endParaRPr>
          </a:p>
        </p:txBody>
      </p:sp>
      <p:pic>
        <p:nvPicPr>
          <p:cNvPr id="10" name="Content Placeholder 9"/>
          <p:cNvPicPr>
            <a:picLocks noChangeAspect="1"/>
          </p:cNvPicPr>
          <p:nvPr/>
        </p:nvPicPr>
        <p:blipFill>
          <a:blip r:embed="rId1"/>
          <a:srcRect b="58543"/>
          <a:stretch>
            <a:fillRect/>
          </a:stretch>
        </p:blipFill>
        <p:spPr>
          <a:xfrm>
            <a:off x="2605405" y="3256915"/>
            <a:ext cx="6981825" cy="18796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 altLang="en-US"/>
              <a:t>Section 2: Branches and Merges</a:t>
            </a:r>
            <a:endParaRPr lang=""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p:nvPr>
            <p:ph idx="1"/>
          </p:nvPr>
        </p:nvSpPr>
        <p:spPr>
          <a:xfrm>
            <a:off x="167005" y="1122680"/>
            <a:ext cx="8124825" cy="5610860"/>
          </a:xfrm>
        </p:spPr>
        <p:txBody>
          <a:bodyPr/>
          <a:p>
            <a:r>
              <a:rPr lang="" altLang="en-US"/>
              <a:t>Branches allow for diverging changes to be made</a:t>
            </a:r>
            <a:endParaRPr lang="" altLang="en-US"/>
          </a:p>
          <a:p>
            <a:endParaRPr lang="" altLang="en-US"/>
          </a:p>
          <a:p>
            <a:pPr lvl="1"/>
            <a:r>
              <a:rPr lang="" altLang="en-US"/>
              <a:t>Allows for different versions of the repository to exist with a common ancestor</a:t>
            </a:r>
            <a:endParaRPr lang="" altLang="en-US"/>
          </a:p>
          <a:p>
            <a:pPr lvl="1"/>
            <a:endParaRPr lang="" altLang="en-US"/>
          </a:p>
          <a:p>
            <a:pPr lvl="1"/>
            <a:r>
              <a:rPr lang="" altLang="en-US"/>
              <a:t>Branches are very useful because they allow for simultaneous development</a:t>
            </a:r>
            <a:endParaRPr lang="" altLang="en-US"/>
          </a:p>
          <a:p>
            <a:pPr lvl="1"/>
            <a:endParaRPr lang="" altLang="en-US"/>
          </a:p>
          <a:p>
            <a:pPr lvl="2"/>
            <a:r>
              <a:rPr lang="" altLang="en-US" sz="1600"/>
              <a:t>In general: developers should work on separate branches which can, later, be merged back into the master/main</a:t>
            </a:r>
            <a:endParaRPr lang="" altLang="en-US" sz="1600"/>
          </a:p>
          <a:p>
            <a:pPr lvl="1"/>
            <a:endParaRPr lang="" altLang="en-US" sz="1800"/>
          </a:p>
          <a:p>
            <a:pPr lvl="1"/>
            <a:r>
              <a:rPr lang="" altLang="en-US"/>
              <a:t>N branches of a repository have at least one commit which is common to all and at least N-1 commits which are unique to a branch</a:t>
            </a:r>
            <a:endParaRPr lang="" altLang="en-US" sz="2250"/>
          </a:p>
          <a:p>
            <a:pPr lvl="0"/>
            <a:r>
              <a:rPr lang="" altLang="en-US"/>
              <a:t> </a:t>
            </a:r>
            <a:endParaRPr lang="" altLang="en-US"/>
          </a:p>
          <a:p>
            <a:pPr lvl="0"/>
            <a:endParaRPr lang="en-US" altLang="en-US"/>
          </a:p>
          <a:p>
            <a:pPr marL="0" indent="0">
              <a:buNone/>
            </a:pPr>
            <a:endParaRPr lang="en-US" altLang="en-US"/>
          </a:p>
        </p:txBody>
      </p:sp>
      <p:sp>
        <p:nvSpPr>
          <p:cNvPr id="2" name="Title 1"/>
          <p:cNvSpPr>
            <a:spLocks noGrp="1"/>
          </p:cNvSpPr>
          <p:nvPr>
            <p:ph type="title"/>
          </p:nvPr>
        </p:nvSpPr>
        <p:spPr/>
        <p:txBody>
          <a:bodyPr/>
          <a:p>
            <a:r>
              <a:rPr lang="" altLang="en-US"/>
              <a:t>Branches and Merges </a:t>
            </a:r>
            <a:r>
              <a:rPr lang="en-US" altLang="en-US"/>
              <a:t>- </a:t>
            </a:r>
            <a:r>
              <a:rPr lang="" altLang="en-US">
                <a:solidFill>
                  <a:srgbClr val="FD0062"/>
                </a:solidFill>
              </a:rPr>
              <a:t>Branches</a:t>
            </a:r>
            <a:endParaRPr lang="" altLang="en-US">
              <a:solidFill>
                <a:srgbClr val="FD0062"/>
              </a:solidFill>
            </a:endParaRPr>
          </a:p>
        </p:txBody>
      </p:sp>
      <p:grpSp>
        <p:nvGrpSpPr>
          <p:cNvPr id="17" name="Group 16"/>
          <p:cNvGrpSpPr/>
          <p:nvPr/>
        </p:nvGrpSpPr>
        <p:grpSpPr>
          <a:xfrm>
            <a:off x="8496300" y="1370330"/>
            <a:ext cx="2586990" cy="4757420"/>
            <a:chOff x="10642" y="2279"/>
            <a:chExt cx="4074" cy="7492"/>
          </a:xfrm>
        </p:grpSpPr>
        <p:grpSp>
          <p:nvGrpSpPr>
            <p:cNvPr id="59" name="Group 58"/>
            <p:cNvGrpSpPr/>
            <p:nvPr/>
          </p:nvGrpSpPr>
          <p:grpSpPr>
            <a:xfrm>
              <a:off x="10642" y="3057"/>
              <a:ext cx="4075" cy="4845"/>
              <a:chOff x="10653" y="3057"/>
              <a:chExt cx="4075" cy="4845"/>
            </a:xfrm>
          </p:grpSpPr>
          <p:sp>
            <p:nvSpPr>
              <p:cNvPr id="26" name="Oval 25"/>
              <p:cNvSpPr/>
              <p:nvPr/>
            </p:nvSpPr>
            <p:spPr>
              <a:xfrm>
                <a:off x="12463" y="3057"/>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7" name="Oval 26"/>
              <p:cNvSpPr/>
              <p:nvPr/>
            </p:nvSpPr>
            <p:spPr>
              <a:xfrm>
                <a:off x="11517" y="444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8" name="Oval 27"/>
              <p:cNvSpPr/>
              <p:nvPr/>
            </p:nvSpPr>
            <p:spPr>
              <a:xfrm>
                <a:off x="13432" y="444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9" name="Oval 28"/>
              <p:cNvSpPr/>
              <p:nvPr/>
            </p:nvSpPr>
            <p:spPr>
              <a:xfrm>
                <a:off x="13000" y="520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0" name="Oval 29"/>
              <p:cNvSpPr/>
              <p:nvPr/>
            </p:nvSpPr>
            <p:spPr>
              <a:xfrm>
                <a:off x="13864" y="520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1" name="Oval 30"/>
              <p:cNvSpPr/>
              <p:nvPr/>
            </p:nvSpPr>
            <p:spPr>
              <a:xfrm>
                <a:off x="11085" y="520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2" name="Oval 31"/>
              <p:cNvSpPr/>
              <p:nvPr/>
            </p:nvSpPr>
            <p:spPr>
              <a:xfrm>
                <a:off x="11517" y="5966"/>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3" name="Oval 32"/>
              <p:cNvSpPr/>
              <p:nvPr/>
            </p:nvSpPr>
            <p:spPr>
              <a:xfrm>
                <a:off x="10653" y="5981"/>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4" name="Oval 33"/>
              <p:cNvSpPr/>
              <p:nvPr/>
            </p:nvSpPr>
            <p:spPr>
              <a:xfrm>
                <a:off x="13432" y="5981"/>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5" name="Oval 34"/>
              <p:cNvSpPr/>
              <p:nvPr/>
            </p:nvSpPr>
            <p:spPr>
              <a:xfrm>
                <a:off x="13000" y="676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6" name="Oval 35"/>
              <p:cNvSpPr/>
              <p:nvPr/>
            </p:nvSpPr>
            <p:spPr>
              <a:xfrm>
                <a:off x="14296" y="5972"/>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37" name="Straight Arrow Connector 36"/>
              <p:cNvCxnSpPr>
                <a:stCxn id="26" idx="3"/>
                <a:endCxn id="27" idx="7"/>
              </p:cNvCxnSpPr>
              <p:nvPr/>
            </p:nvCxnSpPr>
            <p:spPr>
              <a:xfrm flipH="1">
                <a:off x="11886" y="3426"/>
                <a:ext cx="640" cy="1081"/>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26" idx="5"/>
                <a:endCxn id="28" idx="1"/>
              </p:cNvCxnSpPr>
              <p:nvPr/>
            </p:nvCxnSpPr>
            <p:spPr>
              <a:xfrm>
                <a:off x="12832" y="3426"/>
                <a:ext cx="663" cy="1081"/>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11385" y="4837"/>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10944" y="5603"/>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11385" y="5603"/>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13321" y="4852"/>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H="1">
                <a:off x="13746" y="5615"/>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13317" y="6392"/>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13746" y="4852"/>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14175" y="5615"/>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13321" y="5615"/>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12568" y="5936"/>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9" name="Oval 48"/>
              <p:cNvSpPr/>
              <p:nvPr/>
            </p:nvSpPr>
            <p:spPr>
              <a:xfrm>
                <a:off x="11085" y="675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0" name="Straight Arrow Connector 49"/>
              <p:cNvCxnSpPr/>
              <p:nvPr/>
            </p:nvCxnSpPr>
            <p:spPr>
              <a:xfrm flipH="1">
                <a:off x="11385" y="6380"/>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10958" y="6382"/>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flipH="1">
                <a:off x="12832" y="5576"/>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11968" y="6740"/>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4" name="Straight Arrow Connector 53"/>
              <p:cNvCxnSpPr/>
              <p:nvPr/>
            </p:nvCxnSpPr>
            <p:spPr>
              <a:xfrm>
                <a:off x="11851" y="6367"/>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sp>
            <p:nvSpPr>
              <p:cNvPr id="55" name="Oval 54"/>
              <p:cNvSpPr/>
              <p:nvPr/>
            </p:nvSpPr>
            <p:spPr>
              <a:xfrm>
                <a:off x="12463" y="7470"/>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6" name="Straight Arrow Connector 55"/>
              <p:cNvCxnSpPr/>
              <p:nvPr/>
            </p:nvCxnSpPr>
            <p:spPr>
              <a:xfrm>
                <a:off x="12283" y="7129"/>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12832" y="7136"/>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11140" y="8591"/>
              <a:ext cx="3078" cy="1181"/>
              <a:chOff x="7703" y="8322"/>
              <a:chExt cx="3078" cy="1181"/>
            </a:xfrm>
          </p:grpSpPr>
          <p:cxnSp>
            <p:nvCxnSpPr>
              <p:cNvPr id="60" name="Straight Arrow Connector 59"/>
              <p:cNvCxnSpPr/>
              <p:nvPr/>
            </p:nvCxnSpPr>
            <p:spPr>
              <a:xfrm>
                <a:off x="7703" y="9238"/>
                <a:ext cx="720" cy="0"/>
              </a:xfrm>
              <a:prstGeom prst="straightConnector1">
                <a:avLst/>
              </a:prstGeom>
              <a:ln w="3810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7703" y="8588"/>
                <a:ext cx="720" cy="0"/>
              </a:xfrm>
              <a:prstGeom prst="straightConnector1">
                <a:avLst/>
              </a:prstGeom>
              <a:ln w="38100">
                <a:solidFill>
                  <a:srgbClr val="7CE0D1"/>
                </a:solidFill>
                <a:tailEnd type="arrow"/>
              </a:ln>
            </p:spPr>
            <p:style>
              <a:lnRef idx="1">
                <a:schemeClr val="accent1"/>
              </a:lnRef>
              <a:fillRef idx="0">
                <a:schemeClr val="accent1"/>
              </a:fillRef>
              <a:effectRef idx="0">
                <a:schemeClr val="accent1"/>
              </a:effectRef>
              <a:fontRef idx="minor">
                <a:schemeClr val="tx1"/>
              </a:fontRef>
            </p:style>
          </p:cxnSp>
          <p:sp>
            <p:nvSpPr>
              <p:cNvPr id="62" name="Text Box 61"/>
              <p:cNvSpPr txBox="1"/>
              <p:nvPr/>
            </p:nvSpPr>
            <p:spPr>
              <a:xfrm>
                <a:off x="8420" y="8322"/>
                <a:ext cx="2359" cy="531"/>
              </a:xfrm>
              <a:prstGeom prst="rect">
                <a:avLst/>
              </a:prstGeom>
              <a:noFill/>
            </p:spPr>
            <p:txBody>
              <a:bodyPr wrap="square" rtlCol="0">
                <a:spAutoFit/>
              </a:bodyPr>
              <a:p>
                <a:r>
                  <a:rPr lang="en-US" altLang="en-US" sz="1600">
                    <a:solidFill>
                      <a:schemeClr val="bg1"/>
                    </a:solidFill>
                    <a:latin typeface="Liberation Mono" panose="02070409020205020404" charset="0"/>
                    <a:cs typeface="Liberation Mono" panose="02070409020205020404" charset="0"/>
                  </a:rPr>
                  <a:t>Branch</a:t>
                </a:r>
                <a:endParaRPr lang="en-US" altLang="en-US" sz="1600">
                  <a:solidFill>
                    <a:schemeClr val="bg1"/>
                  </a:solidFill>
                  <a:latin typeface="Liberation Mono" panose="02070409020205020404" charset="0"/>
                  <a:cs typeface="Liberation Mono" panose="02070409020205020404" charset="0"/>
                </a:endParaRPr>
              </a:p>
            </p:txBody>
          </p:sp>
          <p:sp>
            <p:nvSpPr>
              <p:cNvPr id="63" name="Text Box 62"/>
              <p:cNvSpPr txBox="1"/>
              <p:nvPr/>
            </p:nvSpPr>
            <p:spPr>
              <a:xfrm>
                <a:off x="8423" y="8973"/>
                <a:ext cx="2359" cy="531"/>
              </a:xfrm>
              <a:prstGeom prst="rect">
                <a:avLst/>
              </a:prstGeom>
              <a:noFill/>
            </p:spPr>
            <p:txBody>
              <a:bodyPr wrap="square" rtlCol="0">
                <a:spAutoFit/>
              </a:bodyPr>
              <a:p>
                <a:r>
                  <a:rPr lang="en-US" altLang="en-US" sz="1600">
                    <a:solidFill>
                      <a:schemeClr val="bg1"/>
                    </a:solidFill>
                    <a:latin typeface="Liberation Mono" panose="02070409020205020404" charset="0"/>
                    <a:cs typeface="Liberation Mono" panose="02070409020205020404" charset="0"/>
                  </a:rPr>
                  <a:t>Merge</a:t>
                </a:r>
                <a:endParaRPr lang="en-US" altLang="en-US" sz="1600">
                  <a:solidFill>
                    <a:schemeClr val="bg1"/>
                  </a:solidFill>
                  <a:latin typeface="Liberation Mono" panose="02070409020205020404" charset="0"/>
                  <a:cs typeface="Liberation Mono" panose="02070409020205020404" charset="0"/>
                </a:endParaRPr>
              </a:p>
            </p:txBody>
          </p:sp>
        </p:grpSp>
        <p:sp>
          <p:nvSpPr>
            <p:cNvPr id="65" name="Text Box 64"/>
            <p:cNvSpPr txBox="1"/>
            <p:nvPr/>
          </p:nvSpPr>
          <p:spPr>
            <a:xfrm>
              <a:off x="11007" y="2279"/>
              <a:ext cx="3344" cy="628"/>
            </a:xfrm>
            <a:prstGeom prst="rect">
              <a:avLst/>
            </a:prstGeom>
            <a:noFill/>
          </p:spPr>
          <p:txBody>
            <a:bodyPr wrap="square" rtlCol="0">
              <a:spAutoFit/>
            </a:bodyPr>
            <a:p>
              <a:pPr algn="ctr"/>
              <a:r>
                <a:rPr lang="en-US" altLang="en-US" sz="2000">
                  <a:solidFill>
                    <a:schemeClr val="bg1"/>
                  </a:solidFill>
                  <a:latin typeface="Liberation Mono" panose="02070409020205020404" charset="0"/>
                  <a:cs typeface="Liberation Mono" panose="02070409020205020404" charset="0"/>
                </a:rPr>
                <a:t>River Graph</a:t>
              </a:r>
              <a:endParaRPr lang="en-US" altLang="en-US" sz="2000">
                <a:solidFill>
                  <a:schemeClr val="bg1"/>
                </a:solidFill>
                <a:latin typeface="Liberation Mono" panose="02070409020205020404" charset="0"/>
                <a:cs typeface="Liberation Mono" panose="02070409020205020404" charset="0"/>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p:nvPr>
            <p:ph idx="1"/>
          </p:nvPr>
        </p:nvSpPr>
        <p:spPr>
          <a:xfrm>
            <a:off x="167005" y="1122680"/>
            <a:ext cx="8124825" cy="5610860"/>
          </a:xfrm>
        </p:spPr>
        <p:txBody>
          <a:bodyPr/>
          <a:p>
            <a:endParaRPr lang="en-US" altLang="en-US"/>
          </a:p>
          <a:p>
            <a:pPr marL="0" indent="0">
              <a:buNone/>
            </a:pPr>
            <a:endParaRPr lang="en-US" altLang="en-US"/>
          </a:p>
        </p:txBody>
      </p:sp>
      <p:sp>
        <p:nvSpPr>
          <p:cNvPr id="2" name="Title 1"/>
          <p:cNvSpPr>
            <a:spLocks noGrp="1"/>
          </p:cNvSpPr>
          <p:nvPr>
            <p:ph type="title"/>
          </p:nvPr>
        </p:nvSpPr>
        <p:spPr/>
        <p:txBody>
          <a:bodyPr/>
          <a:p>
            <a:r>
              <a:rPr lang="en-US" altLang="en-US"/>
              <a:t>Branches and Merges - </a:t>
            </a:r>
            <a:r>
              <a:rPr lang="" altLang="en-US">
                <a:solidFill>
                  <a:srgbClr val="FD0062"/>
                </a:solidFill>
              </a:rPr>
              <a:t>Roll-Back</a:t>
            </a:r>
            <a:endParaRPr lang="" altLang="en-US">
              <a:solidFill>
                <a:srgbClr val="FD0062"/>
              </a:solidFill>
            </a:endParaRPr>
          </a:p>
        </p:txBody>
      </p:sp>
      <p:sp>
        <p:nvSpPr>
          <p:cNvPr id="26" name="Oval 25"/>
          <p:cNvSpPr/>
          <p:nvPr/>
        </p:nvSpPr>
        <p:spPr>
          <a:xfrm>
            <a:off x="8950960" y="1864360"/>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7" name="Oval 26"/>
          <p:cNvSpPr/>
          <p:nvPr/>
        </p:nvSpPr>
        <p:spPr>
          <a:xfrm>
            <a:off x="8060055" y="3090545"/>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8" name="Oval 27"/>
          <p:cNvSpPr/>
          <p:nvPr/>
        </p:nvSpPr>
        <p:spPr>
          <a:xfrm>
            <a:off x="9863455" y="3090545"/>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9" name="Oval 28"/>
          <p:cNvSpPr/>
          <p:nvPr/>
        </p:nvSpPr>
        <p:spPr>
          <a:xfrm>
            <a:off x="9456420" y="3766185"/>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0" name="Oval 29"/>
          <p:cNvSpPr/>
          <p:nvPr/>
        </p:nvSpPr>
        <p:spPr>
          <a:xfrm>
            <a:off x="10270490" y="3766185"/>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1" name="Oval 30"/>
          <p:cNvSpPr/>
          <p:nvPr/>
        </p:nvSpPr>
        <p:spPr>
          <a:xfrm>
            <a:off x="7653655" y="3766185"/>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2" name="Oval 31"/>
          <p:cNvSpPr/>
          <p:nvPr/>
        </p:nvSpPr>
        <p:spPr>
          <a:xfrm>
            <a:off x="8060055" y="4436110"/>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3" name="Oval 32"/>
          <p:cNvSpPr/>
          <p:nvPr/>
        </p:nvSpPr>
        <p:spPr>
          <a:xfrm>
            <a:off x="7246620" y="4449445"/>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4" name="Oval 33"/>
          <p:cNvSpPr/>
          <p:nvPr/>
        </p:nvSpPr>
        <p:spPr>
          <a:xfrm>
            <a:off x="9863455" y="4449445"/>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5" name="Oval 34"/>
          <p:cNvSpPr/>
          <p:nvPr/>
        </p:nvSpPr>
        <p:spPr>
          <a:xfrm>
            <a:off x="9456420" y="5141595"/>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6" name="Oval 35"/>
          <p:cNvSpPr/>
          <p:nvPr/>
        </p:nvSpPr>
        <p:spPr>
          <a:xfrm>
            <a:off x="10676890" y="4441190"/>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37" name="Straight Arrow Connector 36"/>
          <p:cNvCxnSpPr>
            <a:stCxn id="26" idx="3"/>
            <a:endCxn id="27" idx="7"/>
          </p:cNvCxnSpPr>
          <p:nvPr/>
        </p:nvCxnSpPr>
        <p:spPr>
          <a:xfrm flipH="1">
            <a:off x="8407400" y="2190750"/>
            <a:ext cx="602615" cy="955675"/>
          </a:xfrm>
          <a:prstGeom prst="straightConnector1">
            <a:avLst/>
          </a:prstGeom>
          <a:ln w="19050">
            <a:solidFill>
              <a:srgbClr val="7CE0D1"/>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26" idx="5"/>
            <a:endCxn id="28" idx="1"/>
          </p:cNvCxnSpPr>
          <p:nvPr/>
        </p:nvCxnSpPr>
        <p:spPr>
          <a:xfrm>
            <a:off x="9298305" y="2190750"/>
            <a:ext cx="624205" cy="955675"/>
          </a:xfrm>
          <a:prstGeom prst="straightConnector1">
            <a:avLst/>
          </a:prstGeom>
          <a:ln w="19050">
            <a:solidFill>
              <a:srgbClr val="7CE0D1"/>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7936230" y="3437890"/>
            <a:ext cx="222250" cy="344805"/>
          </a:xfrm>
          <a:prstGeom prst="straightConnector1">
            <a:avLst/>
          </a:prstGeom>
          <a:ln w="19050">
            <a:solidFill>
              <a:srgbClr val="7CE0D1"/>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7520940" y="4114800"/>
            <a:ext cx="222250" cy="344805"/>
          </a:xfrm>
          <a:prstGeom prst="straightConnector1">
            <a:avLst/>
          </a:prstGeom>
          <a:ln w="19050">
            <a:solidFill>
              <a:srgbClr val="7CE0D1"/>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7936230" y="4114800"/>
            <a:ext cx="222250" cy="344805"/>
          </a:xfrm>
          <a:prstGeom prst="straightConnector1">
            <a:avLst/>
          </a:prstGeom>
          <a:ln w="19050">
            <a:solidFill>
              <a:srgbClr val="7CE0D1"/>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9758680" y="3451225"/>
            <a:ext cx="222250" cy="344805"/>
          </a:xfrm>
          <a:prstGeom prst="straightConnector1">
            <a:avLst/>
          </a:prstGeom>
          <a:ln w="19050">
            <a:solidFill>
              <a:srgbClr val="7CE0D1"/>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H="1">
            <a:off x="10159365" y="4125595"/>
            <a:ext cx="222250" cy="344805"/>
          </a:xfrm>
          <a:prstGeom prst="straightConnector1">
            <a:avLst/>
          </a:prstGeom>
          <a:ln w="19050">
            <a:solidFill>
              <a:srgbClr val="F7D97B"/>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9755505" y="4812665"/>
            <a:ext cx="222250" cy="344805"/>
          </a:xfrm>
          <a:prstGeom prst="straightConnector1">
            <a:avLst/>
          </a:prstGeom>
          <a:ln w="19050">
            <a:solidFill>
              <a:srgbClr val="7CE0D1"/>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10159365" y="3451225"/>
            <a:ext cx="222250" cy="344805"/>
          </a:xfrm>
          <a:prstGeom prst="straightConnector1">
            <a:avLst/>
          </a:prstGeom>
          <a:ln w="19050">
            <a:solidFill>
              <a:srgbClr val="7CE0D1"/>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10563225" y="4125595"/>
            <a:ext cx="222250" cy="344805"/>
          </a:xfrm>
          <a:prstGeom prst="straightConnector1">
            <a:avLst/>
          </a:prstGeom>
          <a:ln w="19050">
            <a:solidFill>
              <a:srgbClr val="7CE0D1"/>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758680" y="4125595"/>
            <a:ext cx="222250" cy="344805"/>
          </a:xfrm>
          <a:prstGeom prst="straightConnector1">
            <a:avLst/>
          </a:prstGeom>
          <a:ln w="19050">
            <a:solidFill>
              <a:srgbClr val="F7D97B"/>
            </a:solidFill>
            <a:headEnd type="arrow" w="med" len="med"/>
            <a:tailEnd type="none"/>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9050020" y="4409440"/>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9" name="Oval 48"/>
          <p:cNvSpPr/>
          <p:nvPr/>
        </p:nvSpPr>
        <p:spPr>
          <a:xfrm>
            <a:off x="7653655" y="5135880"/>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0" name="Straight Arrow Connector 49"/>
          <p:cNvCxnSpPr/>
          <p:nvPr/>
        </p:nvCxnSpPr>
        <p:spPr>
          <a:xfrm flipH="1">
            <a:off x="7936230" y="4801870"/>
            <a:ext cx="222250" cy="344805"/>
          </a:xfrm>
          <a:prstGeom prst="straightConnector1">
            <a:avLst/>
          </a:prstGeom>
          <a:ln w="19050">
            <a:solidFill>
              <a:srgbClr val="F7D97B"/>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533640" y="4803775"/>
            <a:ext cx="222250" cy="344805"/>
          </a:xfrm>
          <a:prstGeom prst="straightConnector1">
            <a:avLst/>
          </a:prstGeom>
          <a:ln w="19050">
            <a:solidFill>
              <a:srgbClr val="F7D97B"/>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flipH="1">
            <a:off x="9298305" y="4091305"/>
            <a:ext cx="222250" cy="344805"/>
          </a:xfrm>
          <a:prstGeom prst="straightConnector1">
            <a:avLst/>
          </a:prstGeom>
          <a:ln w="19050">
            <a:solidFill>
              <a:srgbClr val="7CE0D1"/>
            </a:solidFill>
            <a:headEnd type="arrow" w="med" len="med"/>
            <a:tailEnd type="none"/>
          </a:ln>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8484870" y="5120005"/>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4" name="Straight Arrow Connector 53"/>
          <p:cNvCxnSpPr/>
          <p:nvPr/>
        </p:nvCxnSpPr>
        <p:spPr>
          <a:xfrm>
            <a:off x="8375015" y="4790440"/>
            <a:ext cx="222250" cy="344805"/>
          </a:xfrm>
          <a:prstGeom prst="straightConnector1">
            <a:avLst/>
          </a:prstGeom>
          <a:ln w="19050">
            <a:solidFill>
              <a:srgbClr val="7CE0D1"/>
            </a:solidFill>
            <a:headEnd type="arrow" w="med" len="med"/>
            <a:tailEnd type="none"/>
          </a:ln>
        </p:spPr>
        <p:style>
          <a:lnRef idx="1">
            <a:schemeClr val="accent1"/>
          </a:lnRef>
          <a:fillRef idx="0">
            <a:schemeClr val="accent1"/>
          </a:fillRef>
          <a:effectRef idx="0">
            <a:schemeClr val="accent1"/>
          </a:effectRef>
          <a:fontRef idx="minor">
            <a:schemeClr val="tx1"/>
          </a:fontRef>
        </p:style>
      </p:cxnSp>
      <p:sp>
        <p:nvSpPr>
          <p:cNvPr id="55" name="Oval 54"/>
          <p:cNvSpPr/>
          <p:nvPr/>
        </p:nvSpPr>
        <p:spPr>
          <a:xfrm>
            <a:off x="8950960" y="5765800"/>
            <a:ext cx="407035" cy="381635"/>
          </a:xfrm>
          <a:prstGeom prst="ellipse">
            <a:avLst/>
          </a:prstGeom>
          <a:solidFill>
            <a:srgbClr val="FD0062"/>
          </a:solidFill>
          <a:ln>
            <a:solidFill>
              <a:prstClr val="black"/>
            </a:solidFill>
            <a:headEnd type="arrow" w="med" len="med"/>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6" name="Straight Arrow Connector 55"/>
          <p:cNvCxnSpPr/>
          <p:nvPr/>
        </p:nvCxnSpPr>
        <p:spPr>
          <a:xfrm>
            <a:off x="8781415" y="5464175"/>
            <a:ext cx="222250" cy="344805"/>
          </a:xfrm>
          <a:prstGeom prst="straightConnector1">
            <a:avLst/>
          </a:prstGeom>
          <a:ln w="19050">
            <a:solidFill>
              <a:srgbClr val="F7D97B"/>
            </a:solidFill>
            <a:headEnd type="arrow" w="med" len="med"/>
            <a:tailEnd type="non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9298305" y="5470525"/>
            <a:ext cx="222250" cy="344805"/>
          </a:xfrm>
          <a:prstGeom prst="straightConnector1">
            <a:avLst/>
          </a:prstGeom>
          <a:ln w="19050">
            <a:solidFill>
              <a:srgbClr val="F7D97B"/>
            </a:solidFill>
            <a:headEnd type="arrow" w="med" len="med"/>
            <a:tailEnd type="none"/>
          </a:ln>
        </p:spPr>
        <p:style>
          <a:lnRef idx="1">
            <a:schemeClr val="accent1"/>
          </a:lnRef>
          <a:fillRef idx="0">
            <a:schemeClr val="accent1"/>
          </a:fillRef>
          <a:effectRef idx="0">
            <a:schemeClr val="accent1"/>
          </a:effectRef>
          <a:fontRef idx="minor">
            <a:schemeClr val="tx1"/>
          </a:fontRef>
        </p:style>
      </p:cxnSp>
      <p:sp>
        <p:nvSpPr>
          <p:cNvPr id="6" name="Content Placeholder 2"/>
          <p:cNvSpPr/>
          <p:nvPr/>
        </p:nvSpPr>
        <p:spPr>
          <a:xfrm>
            <a:off x="294005" y="1249680"/>
            <a:ext cx="6824345" cy="548322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Liberation Mono" panose="02070409020205020404" charset="0"/>
                <a:ea typeface="+mn-ea"/>
                <a:cs typeface="Liberation Mono" panose="0207040902020502040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Liberation Mono" panose="02070409020205020404" charset="0"/>
                <a:ea typeface="+mn-ea"/>
                <a:cs typeface="Liberation Mono" panose="0207040902020502040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 altLang="en-US"/>
              <a:t>A roll-back operation removes committed changes in order to reconstruct a previous version of the repository</a:t>
            </a:r>
            <a:endParaRPr lang="" altLang="en-US"/>
          </a:p>
          <a:p>
            <a:endParaRPr lang="" altLang="en-US"/>
          </a:p>
          <a:p>
            <a:r>
              <a:rPr lang="" altLang="en-US"/>
              <a:t>There are two ways that git does this:</a:t>
            </a:r>
            <a:endParaRPr lang="" altLang="en-US"/>
          </a:p>
          <a:p>
            <a:endParaRPr lang="" altLang="en-US"/>
          </a:p>
          <a:p>
            <a:pPr lvl="1"/>
            <a:r>
              <a:rPr lang="" altLang="en-US"/>
              <a:t>git reset - Having stored the changes, git can simply subtract them</a:t>
            </a:r>
            <a:endParaRPr lang="" altLang="en-US"/>
          </a:p>
          <a:p>
            <a:pPr lvl="1"/>
            <a:endParaRPr lang="" altLang="en-US"/>
          </a:p>
          <a:p>
            <a:pPr lvl="1"/>
            <a:r>
              <a:rPr lang="" altLang="en-US"/>
              <a:t>git revert - The stored changes are subtracted from the current version and then committed - this creates a new version which looks like an old version but preserves history</a:t>
            </a:r>
            <a:endParaRPr lang="" altLang="en-US"/>
          </a:p>
          <a:p>
            <a:pPr lvl="0"/>
            <a:endParaRPr lang="" altLang="en-US" sz="2000"/>
          </a:p>
          <a:p>
            <a:pPr lvl="0"/>
            <a:r>
              <a:rPr lang="" altLang="en-US" sz="2000"/>
              <a:t>If you reset, then you have to roll-forward to get back to current, if you revert you can just roll-back one commit. </a:t>
            </a:r>
            <a:r>
              <a:rPr lang="" altLang="en-US" sz="2000" i="1"/>
              <a:t>Reversion is generally the better option.</a:t>
            </a:r>
            <a:endParaRPr lang="en-US" altLang="en-US"/>
          </a:p>
          <a:p>
            <a:pPr marL="0" indent="0">
              <a:buNone/>
            </a:pPr>
            <a:endParaRPr lang="en-US"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p:nvPr>
            <p:ph idx="1"/>
          </p:nvPr>
        </p:nvSpPr>
        <p:spPr>
          <a:xfrm>
            <a:off x="167005" y="1122680"/>
            <a:ext cx="8124825" cy="5610860"/>
          </a:xfrm>
        </p:spPr>
        <p:txBody>
          <a:bodyPr/>
          <a:p>
            <a:r>
              <a:rPr lang="" altLang="en-US" sz="2250"/>
              <a:t>Merging branches involves comparing the changes present in the branches then applying the uncommon changes in order to get to one common version</a:t>
            </a:r>
            <a:endParaRPr lang="" altLang="en-US" sz="2250"/>
          </a:p>
          <a:p>
            <a:endParaRPr lang="" altLang="en-US" sz="2250"/>
          </a:p>
          <a:p>
            <a:r>
              <a:rPr lang="" altLang="en-US" sz="2025"/>
              <a:t>It is very important to note that branches are merged onto other branches</a:t>
            </a:r>
            <a:endParaRPr lang="" altLang="en-US" sz="2025"/>
          </a:p>
          <a:p>
            <a:pPr lvl="1"/>
            <a:r>
              <a:rPr lang="" altLang="en-US" sz="1820"/>
              <a:t>Specifically, the named branch is merged onto the active branch - this means that </a:t>
            </a:r>
            <a:r>
              <a:rPr lang="" altLang="en-US" sz="1820" i="1">
                <a:solidFill>
                  <a:srgbClr val="FD0062"/>
                </a:solidFill>
              </a:rPr>
              <a:t>the changes applied are those found in the merged branch which are not found in the active branch</a:t>
            </a:r>
            <a:endParaRPr lang="" altLang="en-US" sz="1820" i="1">
              <a:solidFill>
                <a:srgbClr val="FD0062"/>
              </a:solidFill>
            </a:endParaRPr>
          </a:p>
          <a:p>
            <a:pPr lvl="1"/>
            <a:r>
              <a:rPr lang="" altLang="en-US" sz="1820">
                <a:solidFill>
                  <a:schemeClr val="bg1"/>
                </a:solidFill>
              </a:rPr>
              <a:t>Depending on which branch is the active branch, merging two branches can produce different results</a:t>
            </a:r>
            <a:endParaRPr lang="en-US" altLang="en-US" sz="1820"/>
          </a:p>
          <a:p>
            <a:pPr lvl="0"/>
            <a:r>
              <a:rPr lang="en-US" altLang="en-US"/>
              <a:t> </a:t>
            </a:r>
            <a:endParaRPr lang="en-US" altLang="en-US"/>
          </a:p>
          <a:p>
            <a:pPr lvl="0"/>
            <a:endParaRPr lang="en-US" altLang="en-US"/>
          </a:p>
          <a:p>
            <a:pPr marL="0" indent="0">
              <a:buNone/>
            </a:pPr>
            <a:endParaRPr lang="en-US" altLang="en-US"/>
          </a:p>
        </p:txBody>
      </p:sp>
      <p:sp>
        <p:nvSpPr>
          <p:cNvPr id="2" name="Title 1"/>
          <p:cNvSpPr>
            <a:spLocks noGrp="1"/>
          </p:cNvSpPr>
          <p:nvPr>
            <p:ph type="title"/>
          </p:nvPr>
        </p:nvSpPr>
        <p:spPr/>
        <p:txBody>
          <a:bodyPr/>
          <a:p>
            <a:r>
              <a:rPr lang="en-US" altLang="en-US"/>
              <a:t>Branches and Merges - </a:t>
            </a:r>
            <a:r>
              <a:rPr lang="" altLang="en-US">
                <a:solidFill>
                  <a:srgbClr val="FD0062"/>
                </a:solidFill>
              </a:rPr>
              <a:t>Merges</a:t>
            </a:r>
            <a:endParaRPr lang="" altLang="en-US">
              <a:solidFill>
                <a:srgbClr val="FD0062"/>
              </a:solidFill>
            </a:endParaRPr>
          </a:p>
        </p:txBody>
      </p:sp>
      <p:grpSp>
        <p:nvGrpSpPr>
          <p:cNvPr id="17" name="Group 16"/>
          <p:cNvGrpSpPr/>
          <p:nvPr/>
        </p:nvGrpSpPr>
        <p:grpSpPr>
          <a:xfrm>
            <a:off x="8496300" y="1370330"/>
            <a:ext cx="2586990" cy="4757420"/>
            <a:chOff x="10642" y="2279"/>
            <a:chExt cx="4074" cy="7492"/>
          </a:xfrm>
        </p:grpSpPr>
        <p:grpSp>
          <p:nvGrpSpPr>
            <p:cNvPr id="59" name="Group 58"/>
            <p:cNvGrpSpPr/>
            <p:nvPr/>
          </p:nvGrpSpPr>
          <p:grpSpPr>
            <a:xfrm>
              <a:off x="10642" y="3057"/>
              <a:ext cx="4075" cy="4845"/>
              <a:chOff x="10653" y="3057"/>
              <a:chExt cx="4075" cy="4845"/>
            </a:xfrm>
          </p:grpSpPr>
          <p:sp>
            <p:nvSpPr>
              <p:cNvPr id="26" name="Oval 25"/>
              <p:cNvSpPr/>
              <p:nvPr/>
            </p:nvSpPr>
            <p:spPr>
              <a:xfrm>
                <a:off x="12463" y="3057"/>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7" name="Oval 26"/>
              <p:cNvSpPr/>
              <p:nvPr/>
            </p:nvSpPr>
            <p:spPr>
              <a:xfrm>
                <a:off x="11517" y="444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8" name="Oval 27"/>
              <p:cNvSpPr/>
              <p:nvPr/>
            </p:nvSpPr>
            <p:spPr>
              <a:xfrm>
                <a:off x="13432" y="444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9" name="Oval 28"/>
              <p:cNvSpPr/>
              <p:nvPr/>
            </p:nvSpPr>
            <p:spPr>
              <a:xfrm>
                <a:off x="13000" y="520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0" name="Oval 29"/>
              <p:cNvSpPr/>
              <p:nvPr/>
            </p:nvSpPr>
            <p:spPr>
              <a:xfrm>
                <a:off x="13864" y="520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1" name="Oval 30"/>
              <p:cNvSpPr/>
              <p:nvPr/>
            </p:nvSpPr>
            <p:spPr>
              <a:xfrm>
                <a:off x="11085" y="520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2" name="Oval 31"/>
              <p:cNvSpPr/>
              <p:nvPr/>
            </p:nvSpPr>
            <p:spPr>
              <a:xfrm>
                <a:off x="11517" y="5966"/>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3" name="Oval 32"/>
              <p:cNvSpPr/>
              <p:nvPr/>
            </p:nvSpPr>
            <p:spPr>
              <a:xfrm>
                <a:off x="10653" y="5981"/>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4" name="Oval 33"/>
              <p:cNvSpPr/>
              <p:nvPr/>
            </p:nvSpPr>
            <p:spPr>
              <a:xfrm>
                <a:off x="13432" y="5981"/>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5" name="Oval 34"/>
              <p:cNvSpPr/>
              <p:nvPr/>
            </p:nvSpPr>
            <p:spPr>
              <a:xfrm>
                <a:off x="13000" y="6764"/>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6" name="Oval 35"/>
              <p:cNvSpPr/>
              <p:nvPr/>
            </p:nvSpPr>
            <p:spPr>
              <a:xfrm>
                <a:off x="14296" y="5972"/>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37" name="Straight Arrow Connector 36"/>
              <p:cNvCxnSpPr>
                <a:stCxn id="26" idx="3"/>
                <a:endCxn id="27" idx="7"/>
              </p:cNvCxnSpPr>
              <p:nvPr/>
            </p:nvCxnSpPr>
            <p:spPr>
              <a:xfrm flipH="1">
                <a:off x="11886" y="3426"/>
                <a:ext cx="640" cy="1081"/>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26" idx="5"/>
                <a:endCxn id="28" idx="1"/>
              </p:cNvCxnSpPr>
              <p:nvPr/>
            </p:nvCxnSpPr>
            <p:spPr>
              <a:xfrm>
                <a:off x="12832" y="3426"/>
                <a:ext cx="663" cy="1081"/>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11385" y="4837"/>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10944" y="5603"/>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11385" y="5603"/>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13321" y="4852"/>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H="1">
                <a:off x="13746" y="5615"/>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13317" y="6392"/>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13746" y="4852"/>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14175" y="5615"/>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13321" y="5615"/>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12568" y="5936"/>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9" name="Oval 48"/>
              <p:cNvSpPr/>
              <p:nvPr/>
            </p:nvSpPr>
            <p:spPr>
              <a:xfrm>
                <a:off x="11085" y="6758"/>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0" name="Straight Arrow Connector 49"/>
              <p:cNvCxnSpPr/>
              <p:nvPr/>
            </p:nvCxnSpPr>
            <p:spPr>
              <a:xfrm flipH="1">
                <a:off x="11385" y="6380"/>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10958" y="6382"/>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flipH="1">
                <a:off x="12832" y="5576"/>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11968" y="6740"/>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4" name="Straight Arrow Connector 53"/>
              <p:cNvCxnSpPr/>
              <p:nvPr/>
            </p:nvCxnSpPr>
            <p:spPr>
              <a:xfrm>
                <a:off x="11851" y="6367"/>
                <a:ext cx="236" cy="390"/>
              </a:xfrm>
              <a:prstGeom prst="straightConnector1">
                <a:avLst/>
              </a:prstGeom>
              <a:ln w="19050">
                <a:solidFill>
                  <a:srgbClr val="7CE0D1"/>
                </a:solidFill>
                <a:tailEnd type="arrow"/>
              </a:ln>
            </p:spPr>
            <p:style>
              <a:lnRef idx="1">
                <a:schemeClr val="accent1"/>
              </a:lnRef>
              <a:fillRef idx="0">
                <a:schemeClr val="accent1"/>
              </a:fillRef>
              <a:effectRef idx="0">
                <a:schemeClr val="accent1"/>
              </a:effectRef>
              <a:fontRef idx="minor">
                <a:schemeClr val="tx1"/>
              </a:fontRef>
            </p:style>
          </p:cxnSp>
          <p:sp>
            <p:nvSpPr>
              <p:cNvPr id="55" name="Oval 54"/>
              <p:cNvSpPr/>
              <p:nvPr/>
            </p:nvSpPr>
            <p:spPr>
              <a:xfrm>
                <a:off x="12463" y="7470"/>
                <a:ext cx="432" cy="432"/>
              </a:xfrm>
              <a:prstGeom prst="ellipse">
                <a:avLst/>
              </a:prstGeom>
              <a:solidFill>
                <a:srgbClr val="FD0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56" name="Straight Arrow Connector 55"/>
              <p:cNvCxnSpPr/>
              <p:nvPr/>
            </p:nvCxnSpPr>
            <p:spPr>
              <a:xfrm>
                <a:off x="12283" y="7129"/>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12832" y="7136"/>
                <a:ext cx="236" cy="390"/>
              </a:xfrm>
              <a:prstGeom prst="straightConnector1">
                <a:avLst/>
              </a:prstGeom>
              <a:ln w="19050">
                <a:solidFill>
                  <a:srgbClr val="F7D97B"/>
                </a:solidFill>
                <a:tailEnd type="arrow"/>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11140" y="8591"/>
              <a:ext cx="3078" cy="1181"/>
              <a:chOff x="7703" y="8322"/>
              <a:chExt cx="3078" cy="1181"/>
            </a:xfrm>
          </p:grpSpPr>
          <p:cxnSp>
            <p:nvCxnSpPr>
              <p:cNvPr id="60" name="Straight Arrow Connector 59"/>
              <p:cNvCxnSpPr/>
              <p:nvPr/>
            </p:nvCxnSpPr>
            <p:spPr>
              <a:xfrm>
                <a:off x="7703" y="9238"/>
                <a:ext cx="720" cy="0"/>
              </a:xfrm>
              <a:prstGeom prst="straightConnector1">
                <a:avLst/>
              </a:prstGeom>
              <a:ln w="38100">
                <a:solidFill>
                  <a:srgbClr val="F7D97B"/>
                </a:solidFill>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7703" y="8588"/>
                <a:ext cx="720" cy="0"/>
              </a:xfrm>
              <a:prstGeom prst="straightConnector1">
                <a:avLst/>
              </a:prstGeom>
              <a:ln w="38100">
                <a:solidFill>
                  <a:srgbClr val="7CE0D1"/>
                </a:solidFill>
                <a:tailEnd type="arrow"/>
              </a:ln>
            </p:spPr>
            <p:style>
              <a:lnRef idx="1">
                <a:schemeClr val="accent1"/>
              </a:lnRef>
              <a:fillRef idx="0">
                <a:schemeClr val="accent1"/>
              </a:fillRef>
              <a:effectRef idx="0">
                <a:schemeClr val="accent1"/>
              </a:effectRef>
              <a:fontRef idx="minor">
                <a:schemeClr val="tx1"/>
              </a:fontRef>
            </p:style>
          </p:cxnSp>
          <p:sp>
            <p:nvSpPr>
              <p:cNvPr id="62" name="Text Box 61"/>
              <p:cNvSpPr txBox="1"/>
              <p:nvPr/>
            </p:nvSpPr>
            <p:spPr>
              <a:xfrm>
                <a:off x="8420" y="8322"/>
                <a:ext cx="2359" cy="531"/>
              </a:xfrm>
              <a:prstGeom prst="rect">
                <a:avLst/>
              </a:prstGeom>
              <a:noFill/>
            </p:spPr>
            <p:txBody>
              <a:bodyPr wrap="square" rtlCol="0">
                <a:spAutoFit/>
              </a:bodyPr>
              <a:p>
                <a:r>
                  <a:rPr lang="en-US" altLang="en-US" sz="1600">
                    <a:solidFill>
                      <a:schemeClr val="bg1"/>
                    </a:solidFill>
                    <a:latin typeface="Liberation Mono" panose="02070409020205020404" charset="0"/>
                    <a:cs typeface="Liberation Mono" panose="02070409020205020404" charset="0"/>
                  </a:rPr>
                  <a:t>Branch</a:t>
                </a:r>
                <a:endParaRPr lang="en-US" altLang="en-US" sz="1600">
                  <a:solidFill>
                    <a:schemeClr val="bg1"/>
                  </a:solidFill>
                  <a:latin typeface="Liberation Mono" panose="02070409020205020404" charset="0"/>
                  <a:cs typeface="Liberation Mono" panose="02070409020205020404" charset="0"/>
                </a:endParaRPr>
              </a:p>
            </p:txBody>
          </p:sp>
          <p:sp>
            <p:nvSpPr>
              <p:cNvPr id="63" name="Text Box 62"/>
              <p:cNvSpPr txBox="1"/>
              <p:nvPr/>
            </p:nvSpPr>
            <p:spPr>
              <a:xfrm>
                <a:off x="8423" y="8973"/>
                <a:ext cx="2359" cy="531"/>
              </a:xfrm>
              <a:prstGeom prst="rect">
                <a:avLst/>
              </a:prstGeom>
              <a:noFill/>
            </p:spPr>
            <p:txBody>
              <a:bodyPr wrap="square" rtlCol="0">
                <a:spAutoFit/>
              </a:bodyPr>
              <a:p>
                <a:r>
                  <a:rPr lang="en-US" altLang="en-US" sz="1600">
                    <a:solidFill>
                      <a:schemeClr val="bg1"/>
                    </a:solidFill>
                    <a:latin typeface="Liberation Mono" panose="02070409020205020404" charset="0"/>
                    <a:cs typeface="Liberation Mono" panose="02070409020205020404" charset="0"/>
                  </a:rPr>
                  <a:t>Merge</a:t>
                </a:r>
                <a:endParaRPr lang="en-US" altLang="en-US" sz="1600">
                  <a:solidFill>
                    <a:schemeClr val="bg1"/>
                  </a:solidFill>
                  <a:latin typeface="Liberation Mono" panose="02070409020205020404" charset="0"/>
                  <a:cs typeface="Liberation Mono" panose="02070409020205020404" charset="0"/>
                </a:endParaRPr>
              </a:p>
            </p:txBody>
          </p:sp>
        </p:grpSp>
        <p:sp>
          <p:nvSpPr>
            <p:cNvPr id="65" name="Text Box 64"/>
            <p:cNvSpPr txBox="1"/>
            <p:nvPr/>
          </p:nvSpPr>
          <p:spPr>
            <a:xfrm>
              <a:off x="11007" y="2279"/>
              <a:ext cx="3344" cy="628"/>
            </a:xfrm>
            <a:prstGeom prst="rect">
              <a:avLst/>
            </a:prstGeom>
            <a:noFill/>
          </p:spPr>
          <p:txBody>
            <a:bodyPr wrap="square" rtlCol="0">
              <a:spAutoFit/>
            </a:bodyPr>
            <a:p>
              <a:pPr algn="ctr"/>
              <a:r>
                <a:rPr lang="en-US" altLang="en-US" sz="2000">
                  <a:solidFill>
                    <a:schemeClr val="bg1"/>
                  </a:solidFill>
                  <a:latin typeface="Liberation Mono" panose="02070409020205020404" charset="0"/>
                  <a:cs typeface="Liberation Mono" panose="02070409020205020404" charset="0"/>
                </a:rPr>
                <a:t>River Graph</a:t>
              </a:r>
              <a:endParaRPr lang="en-US" altLang="en-US" sz="2000">
                <a:solidFill>
                  <a:schemeClr val="bg1"/>
                </a:solidFill>
                <a:latin typeface="Liberation Mono" panose="02070409020205020404" charset="0"/>
                <a:cs typeface="Liberation Mono" panose="02070409020205020404" charset="0"/>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p:nvPr>
            <p:ph idx="1"/>
          </p:nvPr>
        </p:nvSpPr>
        <p:spPr>
          <a:xfrm>
            <a:off x="167005" y="1122680"/>
            <a:ext cx="11858625" cy="6012815"/>
          </a:xfrm>
        </p:spPr>
        <p:txBody>
          <a:bodyPr/>
          <a:p>
            <a:r>
              <a:rPr lang="" altLang="en-US" sz="2250"/>
              <a:t>When divergent branches are merged, their histories can start to get very different</a:t>
            </a:r>
            <a:endParaRPr lang="" altLang="en-US" sz="2250"/>
          </a:p>
          <a:p>
            <a:endParaRPr lang="" altLang="en-US" sz="2250"/>
          </a:p>
          <a:p>
            <a:r>
              <a:rPr lang="" altLang="en-US" sz="1820"/>
              <a:t>Branch 1: </a:t>
            </a:r>
            <a:r>
              <a:rPr lang="" altLang="en-US" sz="1820">
                <a:solidFill>
                  <a:srgbClr val="7CE0D1"/>
                </a:solidFill>
              </a:rPr>
              <a:t>C0 -&gt; C1 -&gt; C2 -&gt; C4</a:t>
            </a:r>
            <a:endParaRPr lang="" altLang="en-US" sz="1820"/>
          </a:p>
          <a:p>
            <a:r>
              <a:rPr lang="" altLang="en-US" sz="1820"/>
              <a:t>Branch 2: </a:t>
            </a:r>
            <a:r>
              <a:rPr lang="en-US" altLang="en-US" sz="1820">
                <a:solidFill>
                  <a:srgbClr val="F7D97B"/>
                </a:solidFill>
                <a:sym typeface="+mn-ea"/>
              </a:rPr>
              <a:t>C0 -&gt; C1 -&gt; C2 -&gt; C</a:t>
            </a:r>
            <a:r>
              <a:rPr lang="" altLang="en-US" sz="1820">
                <a:solidFill>
                  <a:srgbClr val="F7D97B"/>
                </a:solidFill>
                <a:sym typeface="+mn-ea"/>
              </a:rPr>
              <a:t>3 -&gt; C5</a:t>
            </a:r>
            <a:endParaRPr lang="" altLang="en-US" sz="1820">
              <a:sym typeface="+mn-ea"/>
            </a:endParaRPr>
          </a:p>
          <a:p>
            <a:endParaRPr lang="" altLang="en-US" sz="1820">
              <a:sym typeface="+mn-ea"/>
            </a:endParaRPr>
          </a:p>
          <a:p>
            <a:r>
              <a:rPr lang="" altLang="en-US" sz="1820"/>
              <a:t>Branch 1 merge Branch 2 gives: </a:t>
            </a:r>
            <a:r>
              <a:rPr lang="en-US" altLang="en-US" sz="1820">
                <a:solidFill>
                  <a:srgbClr val="7CE0D1"/>
                </a:solidFill>
                <a:sym typeface="+mn-ea"/>
              </a:rPr>
              <a:t>C0 -&gt; C1 -&gt; C2 -&gt; </a:t>
            </a:r>
            <a:r>
              <a:rPr lang="" altLang="en-US" sz="1820">
                <a:solidFill>
                  <a:srgbClr val="7CE0D1"/>
                </a:solidFill>
                <a:sym typeface="+mn-ea"/>
              </a:rPr>
              <a:t>C4</a:t>
            </a:r>
            <a:r>
              <a:rPr lang="" altLang="en-US" sz="1820">
                <a:sym typeface="+mn-ea"/>
              </a:rPr>
              <a:t> </a:t>
            </a:r>
            <a:r>
              <a:rPr lang="" altLang="en-US" sz="1820">
                <a:solidFill>
                  <a:srgbClr val="7CE0D1"/>
                </a:solidFill>
                <a:sym typeface="+mn-ea"/>
              </a:rPr>
              <a:t>-&gt; </a:t>
            </a:r>
            <a:r>
              <a:rPr lang="en-US" altLang="en-US" sz="1820">
                <a:solidFill>
                  <a:srgbClr val="F7D97B"/>
                </a:solidFill>
                <a:sym typeface="+mn-ea"/>
              </a:rPr>
              <a:t>C3 -&gt; C5</a:t>
            </a:r>
            <a:endParaRPr lang="en-US" altLang="en-US" sz="1820">
              <a:sym typeface="+mn-ea"/>
            </a:endParaRPr>
          </a:p>
          <a:p>
            <a:r>
              <a:rPr lang="en-US" altLang="en-US" sz="1820">
                <a:sym typeface="+mn-ea"/>
              </a:rPr>
              <a:t>Branch </a:t>
            </a:r>
            <a:r>
              <a:rPr lang="" altLang="en-US" sz="1820">
                <a:sym typeface="+mn-ea"/>
              </a:rPr>
              <a:t>2</a:t>
            </a:r>
            <a:r>
              <a:rPr lang="en-US" altLang="en-US" sz="1820">
                <a:sym typeface="+mn-ea"/>
              </a:rPr>
              <a:t> merge Branch </a:t>
            </a:r>
            <a:r>
              <a:rPr lang="" altLang="en-US" sz="1820">
                <a:sym typeface="+mn-ea"/>
              </a:rPr>
              <a:t>1</a:t>
            </a:r>
            <a:r>
              <a:rPr lang="en-US" altLang="en-US" sz="1820">
                <a:sym typeface="+mn-ea"/>
              </a:rPr>
              <a:t> gives: </a:t>
            </a:r>
            <a:r>
              <a:rPr lang="en-US" altLang="en-US" sz="1820">
                <a:solidFill>
                  <a:srgbClr val="F7D97B"/>
                </a:solidFill>
                <a:sym typeface="+mn-ea"/>
              </a:rPr>
              <a:t>C0 -&gt; C1 -&gt; C2 -&gt; C</a:t>
            </a:r>
            <a:r>
              <a:rPr lang="" altLang="en-US" sz="1820">
                <a:solidFill>
                  <a:srgbClr val="F7D97B"/>
                </a:solidFill>
                <a:sym typeface="+mn-ea"/>
              </a:rPr>
              <a:t>3</a:t>
            </a:r>
            <a:r>
              <a:rPr lang="en-US" altLang="en-US" sz="1820">
                <a:solidFill>
                  <a:srgbClr val="F7D97B"/>
                </a:solidFill>
                <a:sym typeface="+mn-ea"/>
              </a:rPr>
              <a:t> -&gt; C</a:t>
            </a:r>
            <a:r>
              <a:rPr lang="" altLang="en-US" sz="1820">
                <a:solidFill>
                  <a:srgbClr val="F7D97B"/>
                </a:solidFill>
                <a:sym typeface="+mn-ea"/>
              </a:rPr>
              <a:t>5</a:t>
            </a:r>
            <a:r>
              <a:rPr lang="en-US" altLang="en-US" sz="1820">
                <a:solidFill>
                  <a:srgbClr val="F7D97B"/>
                </a:solidFill>
                <a:sym typeface="+mn-ea"/>
              </a:rPr>
              <a:t> -&gt;</a:t>
            </a:r>
            <a:r>
              <a:rPr lang="en-US" altLang="en-US" sz="1820">
                <a:sym typeface="+mn-ea"/>
              </a:rPr>
              <a:t> </a:t>
            </a:r>
            <a:r>
              <a:rPr lang="en-US" altLang="en-US" sz="1820">
                <a:solidFill>
                  <a:srgbClr val="7CE0D1"/>
                </a:solidFill>
                <a:sym typeface="+mn-ea"/>
              </a:rPr>
              <a:t>C</a:t>
            </a:r>
            <a:r>
              <a:rPr lang="" altLang="en-US" sz="1820">
                <a:solidFill>
                  <a:srgbClr val="7CE0D1"/>
                </a:solidFill>
                <a:sym typeface="+mn-ea"/>
              </a:rPr>
              <a:t>4</a:t>
            </a:r>
            <a:endParaRPr lang="" altLang="en-US" sz="1820">
              <a:sym typeface="+mn-ea"/>
            </a:endParaRPr>
          </a:p>
          <a:p>
            <a:endParaRPr lang="" altLang="en-US" sz="1820">
              <a:sym typeface="+mn-ea"/>
            </a:endParaRPr>
          </a:p>
          <a:p>
            <a:r>
              <a:rPr lang="" altLang="en-US" sz="1820">
                <a:sym typeface="+mn-ea"/>
              </a:rPr>
              <a:t>These may result in the same thing but the logs will be different and this can create problems down the line</a:t>
            </a:r>
            <a:endParaRPr lang="" altLang="en-US" sz="1820">
              <a:sym typeface="+mn-ea"/>
            </a:endParaRPr>
          </a:p>
          <a:p>
            <a:r>
              <a:rPr lang="" altLang="en-US" sz="1820"/>
              <a:t>A rebase is a type of merge that reverts to a common ancestor before replaying changes in order such that both branch histories will agree</a:t>
            </a:r>
            <a:endParaRPr lang="" altLang="en-US" sz="1820"/>
          </a:p>
          <a:p>
            <a:r>
              <a:rPr lang="" altLang="en-US" sz="1820" i="1">
                <a:solidFill>
                  <a:srgbClr val="ED3761"/>
                </a:solidFill>
              </a:rPr>
              <a:t>Generally rebases are preferred over merges, especially for shared repositories</a:t>
            </a:r>
            <a:endParaRPr lang="en-US" altLang="en-US"/>
          </a:p>
          <a:p>
            <a:pPr lvl="0"/>
            <a:endParaRPr lang="en-US" altLang="en-US"/>
          </a:p>
          <a:p>
            <a:pPr marL="0" indent="0">
              <a:buNone/>
            </a:pPr>
            <a:endParaRPr lang="en-US" altLang="en-US"/>
          </a:p>
        </p:txBody>
      </p:sp>
      <p:sp>
        <p:nvSpPr>
          <p:cNvPr id="2" name="Title 1"/>
          <p:cNvSpPr>
            <a:spLocks noGrp="1"/>
          </p:cNvSpPr>
          <p:nvPr>
            <p:ph type="title"/>
          </p:nvPr>
        </p:nvSpPr>
        <p:spPr/>
        <p:txBody>
          <a:bodyPr/>
          <a:p>
            <a:r>
              <a:rPr lang="en-US" altLang="en-US"/>
              <a:t>Branches and Merges - </a:t>
            </a:r>
            <a:r>
              <a:rPr lang="" altLang="en-US">
                <a:solidFill>
                  <a:srgbClr val="FD0062"/>
                </a:solidFill>
              </a:rPr>
              <a:t>Rebases</a:t>
            </a:r>
            <a:endParaRPr lang="" altLang="en-US">
              <a:solidFill>
                <a:srgbClr val="FD006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p:nvPr>
            <p:ph idx="1"/>
          </p:nvPr>
        </p:nvSpPr>
        <p:spPr>
          <a:xfrm>
            <a:off x="167005" y="1122680"/>
            <a:ext cx="8124825" cy="5610860"/>
          </a:xfrm>
        </p:spPr>
        <p:txBody>
          <a:bodyPr/>
          <a:p>
            <a:endParaRPr lang="en-US" altLang="en-US"/>
          </a:p>
          <a:p>
            <a:pPr marL="0" indent="0">
              <a:buNone/>
            </a:pPr>
            <a:endParaRPr lang="en-US" altLang="en-US"/>
          </a:p>
        </p:txBody>
      </p:sp>
      <p:sp>
        <p:nvSpPr>
          <p:cNvPr id="2" name="Title 1"/>
          <p:cNvSpPr>
            <a:spLocks noGrp="1"/>
          </p:cNvSpPr>
          <p:nvPr>
            <p:ph type="title"/>
          </p:nvPr>
        </p:nvSpPr>
        <p:spPr/>
        <p:txBody>
          <a:bodyPr/>
          <a:p>
            <a:r>
              <a:rPr lang="en-US" altLang="en-US"/>
              <a:t>Branches and Merges - </a:t>
            </a:r>
            <a:r>
              <a:rPr lang="" altLang="en-US">
                <a:solidFill>
                  <a:srgbClr val="FD0062"/>
                </a:solidFill>
              </a:rPr>
              <a:t>Merge Conflicts</a:t>
            </a:r>
            <a:endParaRPr lang="" altLang="en-US">
              <a:solidFill>
                <a:srgbClr val="FD0062"/>
              </a:solidFill>
            </a:endParaRPr>
          </a:p>
        </p:txBody>
      </p:sp>
      <p:sp>
        <p:nvSpPr>
          <p:cNvPr id="26" name="Oval 25"/>
          <p:cNvSpPr/>
          <p:nvPr/>
        </p:nvSpPr>
        <p:spPr>
          <a:xfrm>
            <a:off x="8950960" y="1864360"/>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a</a:t>
            </a:r>
            <a:endParaRPr lang="" altLang="en-US"/>
          </a:p>
        </p:txBody>
      </p:sp>
      <p:sp>
        <p:nvSpPr>
          <p:cNvPr id="27" name="Oval 26"/>
          <p:cNvSpPr/>
          <p:nvPr/>
        </p:nvSpPr>
        <p:spPr>
          <a:xfrm>
            <a:off x="8060055" y="3090545"/>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b</a:t>
            </a:r>
            <a:endParaRPr lang="" altLang="en-US"/>
          </a:p>
        </p:txBody>
      </p:sp>
      <p:sp>
        <p:nvSpPr>
          <p:cNvPr id="28" name="Oval 27"/>
          <p:cNvSpPr/>
          <p:nvPr/>
        </p:nvSpPr>
        <p:spPr>
          <a:xfrm>
            <a:off x="9863455" y="3090545"/>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c</a:t>
            </a:r>
            <a:endParaRPr lang="" altLang="en-US"/>
          </a:p>
        </p:txBody>
      </p:sp>
      <p:sp>
        <p:nvSpPr>
          <p:cNvPr id="29" name="Oval 28"/>
          <p:cNvSpPr/>
          <p:nvPr/>
        </p:nvSpPr>
        <p:spPr>
          <a:xfrm>
            <a:off x="9456420" y="3766185"/>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e</a:t>
            </a:r>
            <a:endParaRPr lang="" altLang="en-US"/>
          </a:p>
        </p:txBody>
      </p:sp>
      <p:sp>
        <p:nvSpPr>
          <p:cNvPr id="30" name="Oval 29"/>
          <p:cNvSpPr/>
          <p:nvPr/>
        </p:nvSpPr>
        <p:spPr>
          <a:xfrm>
            <a:off x="10270490" y="3766185"/>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f</a:t>
            </a:r>
            <a:endParaRPr lang="" altLang="en-US"/>
          </a:p>
        </p:txBody>
      </p:sp>
      <p:sp>
        <p:nvSpPr>
          <p:cNvPr id="31" name="Oval 30"/>
          <p:cNvSpPr/>
          <p:nvPr/>
        </p:nvSpPr>
        <p:spPr>
          <a:xfrm>
            <a:off x="7653655" y="3766185"/>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d</a:t>
            </a:r>
            <a:endParaRPr lang="" altLang="en-US"/>
          </a:p>
        </p:txBody>
      </p:sp>
      <p:sp>
        <p:nvSpPr>
          <p:cNvPr id="32" name="Oval 31"/>
          <p:cNvSpPr/>
          <p:nvPr/>
        </p:nvSpPr>
        <p:spPr>
          <a:xfrm>
            <a:off x="8060055" y="4436110"/>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h</a:t>
            </a:r>
            <a:endParaRPr lang="" altLang="en-US"/>
          </a:p>
        </p:txBody>
      </p:sp>
      <p:sp>
        <p:nvSpPr>
          <p:cNvPr id="33" name="Oval 32"/>
          <p:cNvSpPr/>
          <p:nvPr/>
        </p:nvSpPr>
        <p:spPr>
          <a:xfrm>
            <a:off x="7246620" y="4449445"/>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g</a:t>
            </a:r>
            <a:endParaRPr lang="" altLang="en-US"/>
          </a:p>
        </p:txBody>
      </p:sp>
      <p:sp>
        <p:nvSpPr>
          <p:cNvPr id="34" name="Oval 33"/>
          <p:cNvSpPr/>
          <p:nvPr/>
        </p:nvSpPr>
        <p:spPr>
          <a:xfrm>
            <a:off x="9863455" y="4449445"/>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j</a:t>
            </a:r>
            <a:endParaRPr lang="" altLang="en-US"/>
          </a:p>
        </p:txBody>
      </p:sp>
      <p:sp>
        <p:nvSpPr>
          <p:cNvPr id="35" name="Oval 34"/>
          <p:cNvSpPr/>
          <p:nvPr/>
        </p:nvSpPr>
        <p:spPr>
          <a:xfrm>
            <a:off x="9456420" y="5141595"/>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m</a:t>
            </a:r>
            <a:endParaRPr lang="" altLang="en-US"/>
          </a:p>
        </p:txBody>
      </p:sp>
      <p:cxnSp>
        <p:nvCxnSpPr>
          <p:cNvPr id="37" name="Straight Arrow Connector 36"/>
          <p:cNvCxnSpPr>
            <a:stCxn id="26" idx="3"/>
            <a:endCxn id="27" idx="7"/>
          </p:cNvCxnSpPr>
          <p:nvPr/>
        </p:nvCxnSpPr>
        <p:spPr>
          <a:xfrm flipH="1">
            <a:off x="8407400" y="2190750"/>
            <a:ext cx="602615" cy="955675"/>
          </a:xfrm>
          <a:prstGeom prst="straightConnector1">
            <a:avLst/>
          </a:prstGeom>
          <a:ln w="19050">
            <a:solidFill>
              <a:srgbClr val="7CE0D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26" idx="5"/>
            <a:endCxn id="28" idx="1"/>
          </p:cNvCxnSpPr>
          <p:nvPr/>
        </p:nvCxnSpPr>
        <p:spPr>
          <a:xfrm>
            <a:off x="9298305" y="2190750"/>
            <a:ext cx="624205" cy="955675"/>
          </a:xfrm>
          <a:prstGeom prst="straightConnector1">
            <a:avLst/>
          </a:prstGeom>
          <a:ln w="19050">
            <a:solidFill>
              <a:srgbClr val="7CE0D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7936230" y="3437890"/>
            <a:ext cx="222250" cy="344805"/>
          </a:xfrm>
          <a:prstGeom prst="straightConnector1">
            <a:avLst/>
          </a:prstGeom>
          <a:ln w="19050">
            <a:solidFill>
              <a:srgbClr val="7CE0D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7520940" y="4114800"/>
            <a:ext cx="222250" cy="344805"/>
          </a:xfrm>
          <a:prstGeom prst="straightConnector1">
            <a:avLst/>
          </a:prstGeom>
          <a:ln w="19050">
            <a:solidFill>
              <a:srgbClr val="7CE0D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7936230" y="4114800"/>
            <a:ext cx="222250" cy="344805"/>
          </a:xfrm>
          <a:prstGeom prst="straightConnector1">
            <a:avLst/>
          </a:prstGeom>
          <a:ln w="19050">
            <a:solidFill>
              <a:srgbClr val="7CE0D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9758680" y="3451225"/>
            <a:ext cx="222250" cy="344805"/>
          </a:xfrm>
          <a:prstGeom prst="straightConnector1">
            <a:avLst/>
          </a:prstGeom>
          <a:ln w="19050">
            <a:solidFill>
              <a:srgbClr val="7CE0D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H="1">
            <a:off x="10159365" y="4125595"/>
            <a:ext cx="222250" cy="344805"/>
          </a:xfrm>
          <a:prstGeom prst="straightConnector1">
            <a:avLst/>
          </a:prstGeom>
          <a:ln w="19050">
            <a:solidFill>
              <a:srgbClr val="F7D97B"/>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9755505" y="4812665"/>
            <a:ext cx="222250" cy="344805"/>
          </a:xfrm>
          <a:prstGeom prst="straightConnector1">
            <a:avLst/>
          </a:prstGeom>
          <a:ln w="19050">
            <a:solidFill>
              <a:srgbClr val="7CE0D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10159365" y="3451225"/>
            <a:ext cx="222250" cy="344805"/>
          </a:xfrm>
          <a:prstGeom prst="straightConnector1">
            <a:avLst/>
          </a:prstGeom>
          <a:ln w="19050">
            <a:solidFill>
              <a:srgbClr val="7CE0D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758680" y="4125595"/>
            <a:ext cx="222250" cy="344805"/>
          </a:xfrm>
          <a:prstGeom prst="straightConnector1">
            <a:avLst/>
          </a:prstGeom>
          <a:ln w="19050">
            <a:solidFill>
              <a:srgbClr val="F7D97B"/>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9050020" y="4409440"/>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i</a:t>
            </a:r>
            <a:endParaRPr lang="" altLang="en-US"/>
          </a:p>
        </p:txBody>
      </p:sp>
      <p:sp>
        <p:nvSpPr>
          <p:cNvPr id="49" name="Oval 48"/>
          <p:cNvSpPr/>
          <p:nvPr/>
        </p:nvSpPr>
        <p:spPr>
          <a:xfrm>
            <a:off x="7653655" y="5135880"/>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k</a:t>
            </a:r>
            <a:endParaRPr lang="" altLang="en-US"/>
          </a:p>
        </p:txBody>
      </p:sp>
      <p:cxnSp>
        <p:nvCxnSpPr>
          <p:cNvPr id="50" name="Straight Arrow Connector 49"/>
          <p:cNvCxnSpPr/>
          <p:nvPr/>
        </p:nvCxnSpPr>
        <p:spPr>
          <a:xfrm flipH="1">
            <a:off x="7936230" y="4801870"/>
            <a:ext cx="222250" cy="344805"/>
          </a:xfrm>
          <a:prstGeom prst="straightConnector1">
            <a:avLst/>
          </a:prstGeom>
          <a:ln w="19050">
            <a:solidFill>
              <a:srgbClr val="F7D97B"/>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533640" y="4803775"/>
            <a:ext cx="222250" cy="344805"/>
          </a:xfrm>
          <a:prstGeom prst="straightConnector1">
            <a:avLst/>
          </a:prstGeom>
          <a:ln w="19050">
            <a:solidFill>
              <a:srgbClr val="F7D97B"/>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flipH="1">
            <a:off x="9298305" y="4091305"/>
            <a:ext cx="222250" cy="344805"/>
          </a:xfrm>
          <a:prstGeom prst="straightConnector1">
            <a:avLst/>
          </a:prstGeom>
          <a:ln w="19050">
            <a:solidFill>
              <a:srgbClr val="7CE0D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8484870" y="5120005"/>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l</a:t>
            </a:r>
            <a:endParaRPr lang="" altLang="en-US"/>
          </a:p>
        </p:txBody>
      </p:sp>
      <p:cxnSp>
        <p:nvCxnSpPr>
          <p:cNvPr id="54" name="Straight Arrow Connector 53"/>
          <p:cNvCxnSpPr/>
          <p:nvPr/>
        </p:nvCxnSpPr>
        <p:spPr>
          <a:xfrm>
            <a:off x="8375015" y="4790440"/>
            <a:ext cx="222250" cy="344805"/>
          </a:xfrm>
          <a:prstGeom prst="straightConnector1">
            <a:avLst/>
          </a:prstGeom>
          <a:ln w="19050">
            <a:solidFill>
              <a:srgbClr val="7CE0D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5" name="Oval 54"/>
          <p:cNvSpPr/>
          <p:nvPr/>
        </p:nvSpPr>
        <p:spPr>
          <a:xfrm>
            <a:off x="8950960" y="5765800"/>
            <a:ext cx="407035" cy="381635"/>
          </a:xfrm>
          <a:prstGeom prst="ellipse">
            <a:avLst/>
          </a:prstGeom>
          <a:solidFill>
            <a:srgbClr val="FD0062"/>
          </a:solidFill>
          <a:ln>
            <a:solidFill>
              <a:prstClr val="black"/>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a:t>n</a:t>
            </a:r>
            <a:endParaRPr lang="" altLang="en-US"/>
          </a:p>
        </p:txBody>
      </p:sp>
      <p:cxnSp>
        <p:nvCxnSpPr>
          <p:cNvPr id="56" name="Straight Arrow Connector 55"/>
          <p:cNvCxnSpPr/>
          <p:nvPr/>
        </p:nvCxnSpPr>
        <p:spPr>
          <a:xfrm>
            <a:off x="8781415" y="5464175"/>
            <a:ext cx="222250" cy="344805"/>
          </a:xfrm>
          <a:prstGeom prst="straightConnector1">
            <a:avLst/>
          </a:prstGeom>
          <a:ln w="19050">
            <a:solidFill>
              <a:srgbClr val="F7D97B"/>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9298305" y="5470525"/>
            <a:ext cx="222250" cy="344805"/>
          </a:xfrm>
          <a:prstGeom prst="straightConnector1">
            <a:avLst/>
          </a:prstGeom>
          <a:ln w="19050">
            <a:solidFill>
              <a:srgbClr val="F7D97B"/>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6" name="Content Placeholder 2"/>
          <p:cNvSpPr/>
          <p:nvPr/>
        </p:nvSpPr>
        <p:spPr>
          <a:xfrm>
            <a:off x="294005" y="1249680"/>
            <a:ext cx="6824345" cy="5483225"/>
          </a:xfrm>
          <a:prstGeom prst="rect">
            <a:avLst/>
          </a:prstGeom>
        </p:spPr>
        <p:txBody>
          <a:bodyPr vert="horz" lIns="91440" tIns="45720" rIns="91440" bIns="45720" rtlCol="0">
            <a:normAutofit fontScale="90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Liberation Mono" panose="02070409020205020404" charset="0"/>
                <a:ea typeface="+mn-ea"/>
                <a:cs typeface="Liberation Mono" panose="0207040902020502040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Liberation Mono" panose="02070409020205020404" charset="0"/>
                <a:ea typeface="+mn-ea"/>
                <a:cs typeface="Liberation Mono" panose="0207040902020502040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 altLang="en-US"/>
              <a:t>Merge conflicts happen because merges are incompatible - this is often becaue an object (such as a file or a line within a file) is changed in the merged branch but not present in the active branch</a:t>
            </a:r>
            <a:endParaRPr lang="" altLang="en-US"/>
          </a:p>
          <a:p>
            <a:endParaRPr lang="" altLang="en-US"/>
          </a:p>
          <a:p>
            <a:r>
              <a:rPr lang="" altLang="en-US"/>
              <a:t>In effect, merged branches are rolled back to their common ancestor then the changes are “replayed” in order to get to current</a:t>
            </a:r>
            <a:endParaRPr lang="" altLang="en-US"/>
          </a:p>
          <a:p>
            <a:pPr lvl="1"/>
            <a:r>
              <a:rPr lang="" altLang="en-US"/>
              <a:t>Merging e and f into j requires only one layer of roll-back but merging l and m into n requires rolling-back 4 levels to the very first version</a:t>
            </a:r>
            <a:endParaRPr lang="" altLang="en-US"/>
          </a:p>
          <a:p>
            <a:pPr lvl="0"/>
            <a:endParaRPr lang="" altLang="en-US" sz="2000"/>
          </a:p>
          <a:p>
            <a:pPr lvl="0"/>
            <a:r>
              <a:rPr lang="" altLang="en-US"/>
              <a:t>The inherent logic of this is that the more divergent commits - the more likely you will have merge conflicts</a:t>
            </a:r>
            <a:endParaRPr lang="" altLang="en-US"/>
          </a:p>
          <a:p>
            <a:pPr lvl="0"/>
            <a:endParaRPr lang="" altLang="en-US"/>
          </a:p>
          <a:p>
            <a:pPr lvl="0"/>
            <a:r>
              <a:rPr lang="" altLang="en-US"/>
              <a:t>Please look at the follwing for an in-depth explanation of topics covered in this section: https://opensource.com/article/18/6/git-reset-revert-rebase-commands</a:t>
            </a:r>
            <a:endParaRPr lang="" altLang="en-US"/>
          </a:p>
          <a:p>
            <a:pPr marL="0" indent="0">
              <a:buNone/>
            </a:pPr>
            <a:endParaRPr lang="en-US" altLang="en-US"/>
          </a:p>
        </p:txBody>
      </p:sp>
      <p:sp>
        <p:nvSpPr>
          <p:cNvPr id="4" name="Text Box 3"/>
          <p:cNvSpPr txBox="1"/>
          <p:nvPr/>
        </p:nvSpPr>
        <p:spPr>
          <a:xfrm>
            <a:off x="10878185" y="1822450"/>
            <a:ext cx="1308100" cy="368300"/>
          </a:xfrm>
          <a:prstGeom prst="rect">
            <a:avLst/>
          </a:prstGeom>
          <a:noFill/>
        </p:spPr>
        <p:txBody>
          <a:bodyPr wrap="square" rtlCol="0">
            <a:spAutoFit/>
          </a:bodyPr>
          <a:p>
            <a:r>
              <a:rPr lang="" altLang="en-US">
                <a:solidFill>
                  <a:schemeClr val="bg1"/>
                </a:solidFill>
                <a:latin typeface="Liberation Mono" panose="02070409020205020404" charset="0"/>
                <a:cs typeface="Liberation Mono" panose="02070409020205020404" charset="0"/>
              </a:rPr>
              <a:t>Level 0</a:t>
            </a:r>
            <a:endParaRPr lang="" altLang="en-US">
              <a:solidFill>
                <a:schemeClr val="bg1"/>
              </a:solidFill>
              <a:latin typeface="Liberation Mono" panose="02070409020205020404" charset="0"/>
              <a:cs typeface="Liberation Mono" panose="02070409020205020404" charset="0"/>
            </a:endParaRPr>
          </a:p>
        </p:txBody>
      </p:sp>
      <p:sp>
        <p:nvSpPr>
          <p:cNvPr id="5" name="Text Box 4"/>
          <p:cNvSpPr txBox="1"/>
          <p:nvPr/>
        </p:nvSpPr>
        <p:spPr>
          <a:xfrm>
            <a:off x="10878185" y="3069590"/>
            <a:ext cx="1308100" cy="368300"/>
          </a:xfrm>
          <a:prstGeom prst="rect">
            <a:avLst/>
          </a:prstGeom>
          <a:noFill/>
        </p:spPr>
        <p:txBody>
          <a:bodyPr wrap="square" rtlCol="0">
            <a:spAutoFit/>
          </a:bodyPr>
          <a:p>
            <a:r>
              <a:rPr lang="en-US" altLang="en-US">
                <a:solidFill>
                  <a:schemeClr val="bg1"/>
                </a:solidFill>
                <a:latin typeface="Liberation Mono" panose="02070409020205020404" charset="0"/>
                <a:cs typeface="Liberation Mono" panose="02070409020205020404" charset="0"/>
              </a:rPr>
              <a:t>Level 1</a:t>
            </a:r>
            <a:endParaRPr lang="en-US" altLang="en-US">
              <a:solidFill>
                <a:schemeClr val="bg1"/>
              </a:solidFill>
              <a:latin typeface="Liberation Mono" panose="02070409020205020404" charset="0"/>
              <a:cs typeface="Liberation Mono" panose="02070409020205020404" charset="0"/>
            </a:endParaRPr>
          </a:p>
        </p:txBody>
      </p:sp>
      <p:sp>
        <p:nvSpPr>
          <p:cNvPr id="7" name="Text Box 6"/>
          <p:cNvSpPr txBox="1"/>
          <p:nvPr/>
        </p:nvSpPr>
        <p:spPr>
          <a:xfrm>
            <a:off x="10878185" y="3757295"/>
            <a:ext cx="1308100" cy="368300"/>
          </a:xfrm>
          <a:prstGeom prst="rect">
            <a:avLst/>
          </a:prstGeom>
          <a:noFill/>
        </p:spPr>
        <p:txBody>
          <a:bodyPr wrap="square" rtlCol="0">
            <a:spAutoFit/>
          </a:bodyPr>
          <a:p>
            <a:r>
              <a:rPr lang="en-US" altLang="en-US">
                <a:solidFill>
                  <a:schemeClr val="bg1"/>
                </a:solidFill>
                <a:latin typeface="Liberation Mono" panose="02070409020205020404" charset="0"/>
                <a:cs typeface="Liberation Mono" panose="02070409020205020404" charset="0"/>
              </a:rPr>
              <a:t>Level </a:t>
            </a:r>
            <a:r>
              <a:rPr lang="" altLang="en-US">
                <a:solidFill>
                  <a:schemeClr val="bg1"/>
                </a:solidFill>
                <a:latin typeface="Liberation Mono" panose="02070409020205020404" charset="0"/>
                <a:cs typeface="Liberation Mono" panose="02070409020205020404" charset="0"/>
              </a:rPr>
              <a:t>2</a:t>
            </a:r>
            <a:endParaRPr lang="" altLang="en-US">
              <a:solidFill>
                <a:schemeClr val="bg1"/>
              </a:solidFill>
              <a:latin typeface="Liberation Mono" panose="02070409020205020404" charset="0"/>
              <a:cs typeface="Liberation Mono" panose="02070409020205020404" charset="0"/>
            </a:endParaRPr>
          </a:p>
        </p:txBody>
      </p:sp>
      <p:sp>
        <p:nvSpPr>
          <p:cNvPr id="8" name="Text Box 7"/>
          <p:cNvSpPr txBox="1"/>
          <p:nvPr/>
        </p:nvSpPr>
        <p:spPr>
          <a:xfrm>
            <a:off x="10878185" y="4459605"/>
            <a:ext cx="1308100" cy="368300"/>
          </a:xfrm>
          <a:prstGeom prst="rect">
            <a:avLst/>
          </a:prstGeom>
          <a:noFill/>
        </p:spPr>
        <p:txBody>
          <a:bodyPr wrap="square" rtlCol="0">
            <a:spAutoFit/>
          </a:bodyPr>
          <a:p>
            <a:r>
              <a:rPr lang="en-US" altLang="en-US">
                <a:solidFill>
                  <a:schemeClr val="bg1"/>
                </a:solidFill>
                <a:latin typeface="Liberation Mono" panose="02070409020205020404" charset="0"/>
                <a:cs typeface="Liberation Mono" panose="02070409020205020404" charset="0"/>
              </a:rPr>
              <a:t>Level </a:t>
            </a:r>
            <a:r>
              <a:rPr lang="" altLang="en-US">
                <a:solidFill>
                  <a:schemeClr val="bg1"/>
                </a:solidFill>
                <a:latin typeface="Liberation Mono" panose="02070409020205020404" charset="0"/>
                <a:cs typeface="Liberation Mono" panose="02070409020205020404" charset="0"/>
              </a:rPr>
              <a:t>3</a:t>
            </a:r>
            <a:endParaRPr lang="" altLang="en-US">
              <a:solidFill>
                <a:schemeClr val="bg1"/>
              </a:solidFill>
              <a:latin typeface="Liberation Mono" panose="02070409020205020404" charset="0"/>
              <a:cs typeface="Liberation Mono" panose="02070409020205020404" charset="0"/>
            </a:endParaRPr>
          </a:p>
        </p:txBody>
      </p:sp>
      <p:sp>
        <p:nvSpPr>
          <p:cNvPr id="9" name="Text Box 8"/>
          <p:cNvSpPr txBox="1"/>
          <p:nvPr/>
        </p:nvSpPr>
        <p:spPr>
          <a:xfrm>
            <a:off x="10878185" y="5133340"/>
            <a:ext cx="1308100" cy="368300"/>
          </a:xfrm>
          <a:prstGeom prst="rect">
            <a:avLst/>
          </a:prstGeom>
          <a:noFill/>
        </p:spPr>
        <p:txBody>
          <a:bodyPr wrap="square" rtlCol="0">
            <a:spAutoFit/>
          </a:bodyPr>
          <a:p>
            <a:r>
              <a:rPr lang="en-US" altLang="en-US">
                <a:solidFill>
                  <a:schemeClr val="bg1"/>
                </a:solidFill>
                <a:latin typeface="Liberation Mono" panose="02070409020205020404" charset="0"/>
                <a:cs typeface="Liberation Mono" panose="02070409020205020404" charset="0"/>
              </a:rPr>
              <a:t>Level </a:t>
            </a:r>
            <a:r>
              <a:rPr lang="" altLang="en-US">
                <a:solidFill>
                  <a:schemeClr val="bg1"/>
                </a:solidFill>
                <a:latin typeface="Liberation Mono" panose="02070409020205020404" charset="0"/>
                <a:cs typeface="Liberation Mono" panose="02070409020205020404" charset="0"/>
              </a:rPr>
              <a:t>4</a:t>
            </a:r>
            <a:endParaRPr lang="" altLang="en-US">
              <a:solidFill>
                <a:schemeClr val="bg1"/>
              </a:solidFill>
              <a:latin typeface="Liberation Mono" panose="02070409020205020404" charset="0"/>
              <a:cs typeface="Liberation Mono" panose="02070409020205020404" charset="0"/>
            </a:endParaRPr>
          </a:p>
        </p:txBody>
      </p:sp>
      <p:sp>
        <p:nvSpPr>
          <p:cNvPr id="10" name="Text Box 9"/>
          <p:cNvSpPr txBox="1"/>
          <p:nvPr/>
        </p:nvSpPr>
        <p:spPr>
          <a:xfrm>
            <a:off x="10878185" y="5772785"/>
            <a:ext cx="1308100" cy="368300"/>
          </a:xfrm>
          <a:prstGeom prst="rect">
            <a:avLst/>
          </a:prstGeom>
          <a:noFill/>
        </p:spPr>
        <p:txBody>
          <a:bodyPr wrap="square" rtlCol="0">
            <a:spAutoFit/>
          </a:bodyPr>
          <a:p>
            <a:r>
              <a:rPr lang="en-US" altLang="en-US">
                <a:solidFill>
                  <a:schemeClr val="bg1"/>
                </a:solidFill>
                <a:latin typeface="Liberation Mono" panose="02070409020205020404" charset="0"/>
                <a:cs typeface="Liberation Mono" panose="02070409020205020404" charset="0"/>
              </a:rPr>
              <a:t>Level </a:t>
            </a:r>
            <a:r>
              <a:rPr lang="" altLang="en-US">
                <a:solidFill>
                  <a:schemeClr val="bg1"/>
                </a:solidFill>
                <a:latin typeface="Liberation Mono" panose="02070409020205020404" charset="0"/>
                <a:cs typeface="Liberation Mono" panose="02070409020205020404" charset="0"/>
              </a:rPr>
              <a:t>5</a:t>
            </a:r>
            <a:endParaRPr lang="" altLang="en-US">
              <a:solidFill>
                <a:schemeClr val="bg1"/>
              </a:solidFill>
              <a:latin typeface="Liberation Mono" panose="02070409020205020404" charset="0"/>
              <a:cs typeface="Liberation Mono" panose="0207040902020502040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 altLang="en-US"/>
              <a:t>Practicum: Branches and Merges</a:t>
            </a:r>
            <a:endParaRPr lang=""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 altLang="en-US"/>
              <a:t>Practicum - </a:t>
            </a:r>
            <a:r>
              <a:rPr lang="" altLang="en-US">
                <a:solidFill>
                  <a:srgbClr val="FD0062"/>
                </a:solidFill>
              </a:rPr>
              <a:t>Branches and Merges</a:t>
            </a:r>
            <a:endParaRPr lang="" altLang="en-US">
              <a:solidFill>
                <a:srgbClr val="FD0062"/>
              </a:solidFill>
            </a:endParaRPr>
          </a:p>
        </p:txBody>
      </p:sp>
      <p:sp>
        <p:nvSpPr>
          <p:cNvPr id="4" name="Content Placeholder 3"/>
          <p:cNvSpPr>
            <a:spLocks noGrp="1"/>
          </p:cNvSpPr>
          <p:nvPr>
            <p:ph idx="1"/>
          </p:nvPr>
        </p:nvSpPr>
        <p:spPr>
          <a:xfrm>
            <a:off x="167005" y="1122680"/>
            <a:ext cx="11857355" cy="5379085"/>
          </a:xfrm>
        </p:spPr>
        <p:txBody>
          <a:bodyPr>
            <a:normAutofit lnSpcReduction="10000"/>
          </a:bodyPr>
          <a:p>
            <a:r>
              <a:rPr lang="" altLang="en-US"/>
              <a:t>Going back to our example repository - let’s make a branch</a:t>
            </a:r>
            <a:endParaRPr lang="" altLang="en-US"/>
          </a:p>
          <a:p>
            <a:pPr lvl="1"/>
            <a:r>
              <a:rPr lang="" altLang="en-US"/>
              <a:t>First, list all existing branches by running “git branch”</a:t>
            </a:r>
            <a:endParaRPr lang="" altLang="en-US"/>
          </a:p>
          <a:p>
            <a:pPr lvl="1"/>
            <a:r>
              <a:rPr lang="" altLang="en-US"/>
              <a:t>Next we can create and checkout a new branch by running “git checkout -b &lt;new branch name&gt;”</a:t>
            </a:r>
            <a:endParaRPr lang="" altLang="en-US"/>
          </a:p>
          <a:p>
            <a:pPr lvl="1"/>
            <a:r>
              <a:rPr lang="" altLang="en-US"/>
              <a:t>Finally we can list the branches again</a:t>
            </a:r>
            <a:endParaRPr lang="" altLang="en-US"/>
          </a:p>
          <a:p>
            <a:pPr lvl="0"/>
            <a:endParaRPr lang="" altLang="en-US"/>
          </a:p>
          <a:p>
            <a:pPr lvl="0"/>
            <a:endParaRPr lang="" altLang="en-US"/>
          </a:p>
          <a:p>
            <a:pPr lvl="0"/>
            <a:endParaRPr lang="" altLang="en-US"/>
          </a:p>
          <a:p>
            <a:pPr lvl="0"/>
            <a:endParaRPr lang="" altLang="en-US"/>
          </a:p>
          <a:p>
            <a:pPr lvl="0"/>
            <a:endParaRPr lang="" altLang="en-US"/>
          </a:p>
          <a:p>
            <a:pPr lvl="0"/>
            <a:endParaRPr lang="" altLang="en-US"/>
          </a:p>
          <a:p>
            <a:pPr lvl="0"/>
            <a:endParaRPr lang="" altLang="en-US"/>
          </a:p>
          <a:p>
            <a:pPr lvl="0"/>
            <a:endParaRPr lang="" altLang="en-US"/>
          </a:p>
          <a:p>
            <a:pPr lvl="0"/>
            <a:r>
              <a:rPr lang="" altLang="en-US"/>
              <a:t>Because we have checked out the new branch, any commits we make will be in the new branch, as soon as we make one commit in either we have divergent branches</a:t>
            </a:r>
            <a:endParaRPr lang="" altLang="en-US"/>
          </a:p>
        </p:txBody>
      </p:sp>
      <p:pic>
        <p:nvPicPr>
          <p:cNvPr id="5" name="Picture 4"/>
          <p:cNvPicPr>
            <a:picLocks noChangeAspect="1"/>
          </p:cNvPicPr>
          <p:nvPr/>
        </p:nvPicPr>
        <p:blipFill>
          <a:blip r:embed="rId1"/>
          <a:stretch>
            <a:fillRect/>
          </a:stretch>
        </p:blipFill>
        <p:spPr>
          <a:xfrm>
            <a:off x="1875155" y="2877820"/>
            <a:ext cx="8442325" cy="234251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p:txBody>
          <a:bodyPr/>
          <a:p>
            <a:r>
              <a:rPr lang="en-US" altLang="en-US"/>
              <a:t>Syllabus -</a:t>
            </a:r>
            <a:r>
              <a:rPr lang="en-US" altLang="en-US">
                <a:solidFill>
                  <a:srgbClr val="ED3761"/>
                </a:solidFill>
              </a:rPr>
              <a:t> </a:t>
            </a:r>
            <a:r>
              <a:rPr lang="en-US" altLang="en-US">
                <a:solidFill>
                  <a:srgbClr val="FD0062"/>
                </a:solidFill>
              </a:rPr>
              <a:t>Learning Objectives</a:t>
            </a:r>
            <a:endParaRPr lang="en-US" altLang="en-US">
              <a:solidFill>
                <a:srgbClr val="FD0062"/>
              </a:solidFill>
            </a:endParaRPr>
          </a:p>
        </p:txBody>
      </p:sp>
      <p:sp>
        <p:nvSpPr>
          <p:cNvPr id="7" name="Content Placeholder 6"/>
          <p:cNvSpPr>
            <a:spLocks noGrp="1"/>
          </p:cNvSpPr>
          <p:nvPr>
            <p:ph idx="1"/>
          </p:nvPr>
        </p:nvSpPr>
        <p:spPr>
          <a:xfrm>
            <a:off x="167005" y="1122680"/>
            <a:ext cx="11857355" cy="5421630"/>
          </a:xfrm>
        </p:spPr>
        <p:txBody>
          <a:bodyPr>
            <a:normAutofit lnSpcReduction="10000"/>
          </a:bodyPr>
          <a:p>
            <a:pPr marL="0" indent="0">
              <a:lnSpc>
                <a:spcPct val="100000"/>
              </a:lnSpc>
              <a:buNone/>
            </a:pPr>
            <a:r>
              <a:rPr lang="en-US" altLang="en-US">
                <a:solidFill>
                  <a:srgbClr val="7CE0D1"/>
                </a:solidFill>
              </a:rPr>
              <a:t>Programming in Python:</a:t>
            </a:r>
            <a:endParaRPr lang="en-US"/>
          </a:p>
          <a:p>
            <a:pPr marL="457200" indent="-457200">
              <a:lnSpc>
                <a:spcPct val="100000"/>
              </a:lnSpc>
              <a:buAutoNum type="arabicPeriod"/>
            </a:pPr>
            <a:r>
              <a:rPr lang="en-US" altLang="en-US">
                <a:solidFill>
                  <a:schemeClr val="bg1"/>
                </a:solidFill>
              </a:rPr>
              <a:t>Programming fundamentals</a:t>
            </a:r>
            <a:endParaRPr lang="en-US" altLang="en-US">
              <a:solidFill>
                <a:schemeClr val="bg1"/>
              </a:solidFill>
            </a:endParaRPr>
          </a:p>
          <a:p>
            <a:pPr marL="457200" indent="-457200">
              <a:lnSpc>
                <a:spcPct val="100000"/>
              </a:lnSpc>
              <a:buAutoNum type="arabicPeriod"/>
            </a:pPr>
            <a:r>
              <a:rPr lang="en-US" altLang="en-US">
                <a:solidFill>
                  <a:schemeClr val="bg1"/>
                </a:solidFill>
              </a:rPr>
              <a:t>Python object structure and flow control</a:t>
            </a:r>
            <a:endParaRPr lang="en-US" altLang="en-US">
              <a:solidFill>
                <a:schemeClr val="bg1"/>
              </a:solidFill>
            </a:endParaRPr>
          </a:p>
          <a:p>
            <a:pPr marL="457200" indent="-457200">
              <a:lnSpc>
                <a:spcPct val="100000"/>
              </a:lnSpc>
              <a:buAutoNum type="arabicPeriod"/>
            </a:pPr>
            <a:r>
              <a:rPr lang="en-US" altLang="en-US">
                <a:solidFill>
                  <a:schemeClr val="bg1"/>
                </a:solidFill>
              </a:rPr>
              <a:t>Data manipulation in Python</a:t>
            </a:r>
            <a:endParaRPr lang="en-US" altLang="en-US"/>
          </a:p>
          <a:p>
            <a:pPr marL="457200" indent="-457200">
              <a:lnSpc>
                <a:spcPct val="100000"/>
              </a:lnSpc>
              <a:buAutoNum type="arabicPeriod"/>
            </a:pPr>
            <a:r>
              <a:rPr lang="en-US" altLang="en-US"/>
              <a:t>Leveraging Python site-packages</a:t>
            </a:r>
            <a:endParaRPr lang="en-US" altLang="en-US"/>
          </a:p>
          <a:p>
            <a:pPr marL="457200" indent="-457200">
              <a:lnSpc>
                <a:spcPct val="100000"/>
              </a:lnSpc>
              <a:buAutoNum type="arabicPeriod"/>
            </a:pPr>
            <a:r>
              <a:rPr lang="en-US" altLang="en-US"/>
              <a:t>Run-time optimization</a:t>
            </a:r>
            <a:endParaRPr lang="en-US" altLang="en-US"/>
          </a:p>
          <a:p>
            <a:pPr marL="457200" indent="-457200">
              <a:lnSpc>
                <a:spcPct val="100000"/>
              </a:lnSpc>
              <a:buAutoNum type="arabicPeriod"/>
            </a:pPr>
            <a:endParaRPr lang="en-US" altLang="en-US"/>
          </a:p>
          <a:p>
            <a:pPr marL="0" indent="0">
              <a:lnSpc>
                <a:spcPct val="100000"/>
              </a:lnSpc>
              <a:buNone/>
            </a:pPr>
            <a:r>
              <a:rPr lang="en-US" altLang="en-US">
                <a:solidFill>
                  <a:srgbClr val="F5DA7B"/>
                </a:solidFill>
              </a:rPr>
              <a:t>Programming Workflow:</a:t>
            </a:r>
            <a:endParaRPr lang="en-US" altLang="en-US"/>
          </a:p>
          <a:p>
            <a:pPr marL="457200" indent="-457200">
              <a:lnSpc>
                <a:spcPct val="100000"/>
              </a:lnSpc>
              <a:buAutoNum type="arabicPeriod"/>
            </a:pPr>
            <a:r>
              <a:rPr lang="en-US" altLang="en-US"/>
              <a:t>Finding a development environment that works for you</a:t>
            </a:r>
            <a:endParaRPr lang="en-US" altLang="en-US"/>
          </a:p>
          <a:p>
            <a:pPr marL="457200" indent="-457200">
              <a:lnSpc>
                <a:spcPct val="100000"/>
              </a:lnSpc>
              <a:buAutoNum type="arabicPeriod"/>
            </a:pPr>
            <a:r>
              <a:rPr lang="en-US" altLang="en-US"/>
              <a:t>Writing code others can use</a:t>
            </a:r>
            <a:endParaRPr lang="en-US" altLang="en-US"/>
          </a:p>
          <a:p>
            <a:pPr marL="457200" indent="-457200">
              <a:lnSpc>
                <a:spcPct val="100000"/>
              </a:lnSpc>
              <a:buAutoNum type="arabicPeriod"/>
            </a:pPr>
            <a:r>
              <a:rPr lang="en-US" altLang="en-US"/>
              <a:t>Using the internet as a resource</a:t>
            </a:r>
            <a:endParaRPr lang="en-US" altLang="en-US"/>
          </a:p>
          <a:p>
            <a:pPr marL="457200" indent="-457200">
              <a:lnSpc>
                <a:spcPct val="100000"/>
              </a:lnSpc>
              <a:buAutoNum type="arabicPeriod"/>
            </a:pPr>
            <a:r>
              <a:rPr lang="en-US" altLang="en-US">
                <a:solidFill>
                  <a:srgbClr val="FD0062"/>
                </a:solidFill>
              </a:rPr>
              <a:t>Version control</a:t>
            </a:r>
            <a:endParaRPr lang="en-US" altLang="en-US"/>
          </a:p>
          <a:p>
            <a:pPr marL="457200" indent="-457200">
              <a:lnSpc>
                <a:spcPct val="100000"/>
              </a:lnSpc>
              <a:buAutoNum type="arabicPeriod"/>
            </a:pPr>
            <a:endParaRPr lang="en-US"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Practicum - </a:t>
            </a:r>
            <a:r>
              <a:rPr lang="" altLang="en-US">
                <a:solidFill>
                  <a:srgbClr val="FD0062"/>
                </a:solidFill>
              </a:rPr>
              <a:t>Branches and Merges</a:t>
            </a:r>
            <a:endParaRPr lang="" altLang="en-US">
              <a:solidFill>
                <a:srgbClr val="FD0062"/>
              </a:solidFill>
            </a:endParaRPr>
          </a:p>
        </p:txBody>
      </p:sp>
      <p:sp>
        <p:nvSpPr>
          <p:cNvPr id="4" name="Content Placeholder 3"/>
          <p:cNvSpPr>
            <a:spLocks noGrp="1"/>
          </p:cNvSpPr>
          <p:nvPr>
            <p:ph idx="1"/>
          </p:nvPr>
        </p:nvSpPr>
        <p:spPr/>
        <p:txBody>
          <a:bodyPr>
            <a:normAutofit/>
          </a:bodyPr>
          <a:p>
            <a:pPr>
              <a:lnSpc>
                <a:spcPct val="100000"/>
              </a:lnSpc>
            </a:pPr>
            <a:r>
              <a:rPr lang="en-US" altLang="en-US" sz="1800"/>
              <a:t>Now, let’s make some more versions </a:t>
            </a:r>
            <a:r>
              <a:rPr lang="" altLang="en-US" sz="1800"/>
              <a:t>in the new branch</a:t>
            </a:r>
            <a:endParaRPr lang="en-US" altLang="en-US" sz="1800"/>
          </a:p>
          <a:p>
            <a:pPr>
              <a:lnSpc>
                <a:spcPct val="100000"/>
              </a:lnSpc>
            </a:pPr>
            <a:r>
              <a:rPr lang="en-US" altLang="en-US" sz="1800"/>
              <a:t>Make and commit, in sequence, the following changes as separate commits</a:t>
            </a:r>
            <a:endParaRPr lang="en-US" altLang="en-US" sz="1800"/>
          </a:p>
          <a:p>
            <a:pPr>
              <a:lnSpc>
                <a:spcPct val="100000"/>
              </a:lnSpc>
            </a:pPr>
            <a:endParaRPr lang="en-US" altLang="en-US" sz="1800"/>
          </a:p>
          <a:p>
            <a:pPr marL="342900" indent="-342900">
              <a:lnSpc>
                <a:spcPct val="100000"/>
              </a:lnSpc>
              <a:buAutoNum type="arabicPeriod"/>
            </a:pPr>
            <a:r>
              <a:rPr lang="en-US" altLang="en-US" sz="1800"/>
              <a:t>In the </a:t>
            </a:r>
            <a:r>
              <a:rPr lang="" altLang="en-US" sz="1800" b="1" i="1">
                <a:solidFill>
                  <a:srgbClr val="FD0062"/>
                </a:solidFill>
              </a:rPr>
              <a:t>fourth </a:t>
            </a:r>
            <a:r>
              <a:rPr lang="en-US" altLang="en-US" sz="1800"/>
              <a:t>line of ExampleText.txt type </a:t>
            </a:r>
            <a:r>
              <a:rPr lang="en-US" altLang="en-US" sz="1800">
                <a:solidFill>
                  <a:srgbClr val="7CE0D1"/>
                </a:solidFill>
              </a:rPr>
              <a:t>“This line was added in version </a:t>
            </a:r>
            <a:r>
              <a:rPr lang="" altLang="en-US" sz="1800">
                <a:solidFill>
                  <a:srgbClr val="7CE0D1"/>
                </a:solidFill>
              </a:rPr>
              <a:t>4</a:t>
            </a:r>
            <a:r>
              <a:rPr lang="en-US" altLang="en-US" sz="1800">
                <a:solidFill>
                  <a:srgbClr val="7CE0D1"/>
                </a:solidFill>
              </a:rPr>
              <a:t>”</a:t>
            </a:r>
            <a:endParaRPr lang="en-US" altLang="en-US" sz="1800"/>
          </a:p>
          <a:p>
            <a:pPr lvl="1">
              <a:lnSpc>
                <a:spcPct val="100000"/>
              </a:lnSpc>
            </a:pPr>
            <a:r>
              <a:rPr lang="en-US" altLang="en-US" sz="1620"/>
              <a:t>Add and commit changes</a:t>
            </a:r>
            <a:endParaRPr lang="en-US" altLang="en-US" sz="1620"/>
          </a:p>
          <a:p>
            <a:pPr marL="800100" lvl="1" indent="-342900">
              <a:lnSpc>
                <a:spcPct val="100000"/>
              </a:lnSpc>
              <a:buAutoNum type="arabicPeriod"/>
            </a:pPr>
            <a:endParaRPr lang="en-US" altLang="en-US" sz="1620"/>
          </a:p>
          <a:p>
            <a:pPr marL="342900" indent="-342900">
              <a:lnSpc>
                <a:spcPct val="100000"/>
              </a:lnSpc>
              <a:buAutoNum type="arabicPeriod"/>
            </a:pPr>
            <a:r>
              <a:rPr lang="en-US" altLang="en-US" sz="1800">
                <a:sym typeface="+mn-ea"/>
              </a:rPr>
              <a:t>In the </a:t>
            </a:r>
            <a:r>
              <a:rPr lang="en-US" altLang="en-US" sz="1800" b="1" i="1">
                <a:solidFill>
                  <a:srgbClr val="FD0062"/>
                </a:solidFill>
                <a:sym typeface="+mn-ea"/>
              </a:rPr>
              <a:t>second </a:t>
            </a:r>
            <a:r>
              <a:rPr lang="en-US" altLang="en-US" sz="1800">
                <a:sym typeface="+mn-ea"/>
              </a:rPr>
              <a:t>line of ExampleText.txt type </a:t>
            </a:r>
            <a:r>
              <a:rPr lang="en-US" altLang="en-US" sz="1800">
                <a:solidFill>
                  <a:srgbClr val="7CE0D1"/>
                </a:solidFill>
                <a:sym typeface="+mn-ea"/>
              </a:rPr>
              <a:t>“This line was added in version </a:t>
            </a:r>
            <a:r>
              <a:rPr lang="" altLang="en-US" sz="1800">
                <a:solidFill>
                  <a:srgbClr val="7CE0D1"/>
                </a:solidFill>
                <a:sym typeface="+mn-ea"/>
              </a:rPr>
              <a:t>5</a:t>
            </a:r>
            <a:r>
              <a:rPr lang="en-US" altLang="en-US" sz="1800">
                <a:solidFill>
                  <a:srgbClr val="7CE0D1"/>
                </a:solidFill>
                <a:sym typeface="+mn-ea"/>
              </a:rPr>
              <a:t>”</a:t>
            </a:r>
            <a:r>
              <a:rPr lang="en-US" altLang="en-US" sz="1800">
                <a:solidFill>
                  <a:schemeClr val="bg1"/>
                </a:solidFill>
                <a:sym typeface="+mn-ea"/>
              </a:rPr>
              <a:t> </a:t>
            </a:r>
            <a:r>
              <a:rPr lang="" altLang="en-US" sz="1800">
                <a:solidFill>
                  <a:schemeClr val="bg1"/>
                </a:solidFill>
                <a:sym typeface="+mn-ea"/>
              </a:rPr>
              <a:t>- do this by pushing subsequent lines down one</a:t>
            </a:r>
            <a:endParaRPr lang="en-US" altLang="en-US" sz="1800"/>
          </a:p>
          <a:p>
            <a:pPr lvl="1">
              <a:lnSpc>
                <a:spcPct val="100000"/>
              </a:lnSpc>
            </a:pPr>
            <a:r>
              <a:rPr lang="en-US" altLang="en-US" sz="1600">
                <a:sym typeface="+mn-ea"/>
              </a:rPr>
              <a:t>Add and commit changes</a:t>
            </a:r>
            <a:endParaRPr lang="en-US" altLang="en-US" sz="2000"/>
          </a:p>
          <a:p>
            <a:pPr marL="0" lvl="0" indent="0">
              <a:lnSpc>
                <a:spcPct val="100000"/>
              </a:lnSpc>
              <a:buNone/>
            </a:pPr>
            <a:endParaRPr lang="en-US" altLang="en-US" sz="1800"/>
          </a:p>
          <a:p>
            <a:pPr marL="0" lvl="0" indent="0">
              <a:lnSpc>
                <a:spcPct val="100000"/>
              </a:lnSpc>
              <a:buNone/>
            </a:pPr>
            <a:endParaRPr lang="en-US" altLang="en-US" sz="1800"/>
          </a:p>
          <a:p>
            <a:pPr>
              <a:lnSpc>
                <a:spcPct val="100000"/>
              </a:lnSpc>
            </a:pPr>
            <a:endParaRPr lang="en-US" altLang="en-US" sz="1620"/>
          </a:p>
          <a:p>
            <a:pPr lvl="0">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marL="0" indent="0">
              <a:lnSpc>
                <a:spcPct val="100000"/>
              </a:lnSpc>
              <a:buNone/>
            </a:pPr>
            <a:endParaRPr lang="en-US"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Practicum - </a:t>
            </a:r>
            <a:r>
              <a:rPr lang="en-US" altLang="en-US">
                <a:solidFill>
                  <a:srgbClr val="FD0062"/>
                </a:solidFill>
              </a:rPr>
              <a:t>Branches and Merges</a:t>
            </a:r>
            <a:endParaRPr lang="en-US" altLang="en-US">
              <a:solidFill>
                <a:srgbClr val="FD0062"/>
              </a:solidFill>
            </a:endParaRPr>
          </a:p>
        </p:txBody>
      </p:sp>
      <p:sp>
        <p:nvSpPr>
          <p:cNvPr id="4" name="Content Placeholder 3"/>
          <p:cNvSpPr>
            <a:spLocks noGrp="1"/>
          </p:cNvSpPr>
          <p:nvPr>
            <p:ph idx="1"/>
          </p:nvPr>
        </p:nvSpPr>
        <p:spPr/>
        <p:txBody>
          <a:bodyPr>
            <a:normAutofit/>
          </a:bodyPr>
          <a:p>
            <a:pPr>
              <a:lnSpc>
                <a:spcPct val="100000"/>
              </a:lnSpc>
            </a:pPr>
            <a:r>
              <a:rPr lang="en-US" altLang="en-US" sz="1800"/>
              <a:t>Now, let’s make some more versions </a:t>
            </a:r>
            <a:r>
              <a:rPr lang="" altLang="en-US" sz="1800"/>
              <a:t>in the master branch</a:t>
            </a:r>
            <a:endParaRPr lang="" altLang="en-US" sz="1800"/>
          </a:p>
          <a:p>
            <a:pPr>
              <a:lnSpc>
                <a:spcPct val="100000"/>
              </a:lnSpc>
            </a:pPr>
            <a:r>
              <a:rPr lang="" altLang="en-US" sz="1800"/>
              <a:t>First, checkout the master/main branch by running “git checkout master” - </a:t>
            </a:r>
            <a:r>
              <a:rPr lang="" altLang="en-US" sz="1800" b="1"/>
              <a:t>note that the previous edits disappear!</a:t>
            </a:r>
            <a:endParaRPr lang="en-US" altLang="en-US" sz="1800"/>
          </a:p>
          <a:p>
            <a:pPr>
              <a:lnSpc>
                <a:spcPct val="100000"/>
              </a:lnSpc>
            </a:pPr>
            <a:r>
              <a:rPr lang="en-US" altLang="en-US" sz="1800"/>
              <a:t>Make and commit, in sequence, the following changes as separate commits</a:t>
            </a:r>
            <a:endParaRPr lang="en-US" altLang="en-US" sz="1800"/>
          </a:p>
          <a:p>
            <a:pPr>
              <a:lnSpc>
                <a:spcPct val="100000"/>
              </a:lnSpc>
            </a:pPr>
            <a:endParaRPr lang="en-US" altLang="en-US" sz="1800"/>
          </a:p>
          <a:p>
            <a:pPr marL="342900" indent="-342900">
              <a:lnSpc>
                <a:spcPct val="100000"/>
              </a:lnSpc>
              <a:buAutoNum type="arabicPeriod"/>
            </a:pPr>
            <a:r>
              <a:rPr lang="en-US" altLang="en-US" sz="1800"/>
              <a:t>In the </a:t>
            </a:r>
            <a:r>
              <a:rPr lang="" altLang="en-US" sz="1800" b="1" i="1">
                <a:solidFill>
                  <a:srgbClr val="FD0062"/>
                </a:solidFill>
              </a:rPr>
              <a:t>third </a:t>
            </a:r>
            <a:r>
              <a:rPr lang="en-US" altLang="en-US" sz="1800"/>
              <a:t>line of ExampleText.txt type </a:t>
            </a:r>
            <a:r>
              <a:rPr lang="en-US" altLang="en-US" sz="1800">
                <a:solidFill>
                  <a:srgbClr val="7CE0D1"/>
                </a:solidFill>
              </a:rPr>
              <a:t>“This line was added in version 4”</a:t>
            </a:r>
            <a:r>
              <a:rPr lang="en-US" altLang="en-US" sz="1800">
                <a:sym typeface="+mn-ea"/>
              </a:rPr>
              <a:t> - do this by pushing subsequent lines do</a:t>
            </a:r>
            <a:r>
              <a:rPr lang="" altLang="en-US" sz="1800">
                <a:sym typeface="+mn-ea"/>
              </a:rPr>
              <a:t>wn one</a:t>
            </a:r>
            <a:endParaRPr lang="" altLang="en-US" sz="1800">
              <a:sym typeface="+mn-ea"/>
            </a:endParaRPr>
          </a:p>
          <a:p>
            <a:pPr lvl="1">
              <a:lnSpc>
                <a:spcPct val="100000"/>
              </a:lnSpc>
            </a:pPr>
            <a:r>
              <a:rPr lang="en-US" altLang="en-US" sz="1455"/>
              <a:t>Add and commit changes</a:t>
            </a:r>
            <a:endParaRPr lang="en-US" altLang="en-US" sz="1455"/>
          </a:p>
          <a:p>
            <a:pPr marL="800100" lvl="1" indent="-342900">
              <a:lnSpc>
                <a:spcPct val="100000"/>
              </a:lnSpc>
              <a:buAutoNum type="arabicPeriod"/>
            </a:pPr>
            <a:endParaRPr lang="en-US" altLang="en-US" sz="1620"/>
          </a:p>
          <a:p>
            <a:pPr marL="342900" indent="-342900">
              <a:lnSpc>
                <a:spcPct val="100000"/>
              </a:lnSpc>
              <a:buAutoNum type="arabicPeriod"/>
            </a:pPr>
            <a:r>
              <a:rPr lang="en-US" altLang="en-US" sz="1800">
                <a:sym typeface="+mn-ea"/>
              </a:rPr>
              <a:t>In the </a:t>
            </a:r>
            <a:r>
              <a:rPr lang="" altLang="en-US" sz="1800" b="1" i="1">
                <a:solidFill>
                  <a:srgbClr val="FD0062"/>
                </a:solidFill>
                <a:sym typeface="+mn-ea"/>
              </a:rPr>
              <a:t>first </a:t>
            </a:r>
            <a:r>
              <a:rPr lang="en-US" altLang="en-US" sz="1800">
                <a:sym typeface="+mn-ea"/>
              </a:rPr>
              <a:t>line of ExampleText.txt type </a:t>
            </a:r>
            <a:r>
              <a:rPr lang="en-US" altLang="en-US" sz="1800">
                <a:solidFill>
                  <a:srgbClr val="7CE0D1"/>
                </a:solidFill>
                <a:sym typeface="+mn-ea"/>
              </a:rPr>
              <a:t>“This line was added in version 5”</a:t>
            </a:r>
            <a:r>
              <a:rPr lang="en-US" altLang="en-US" sz="1800">
                <a:solidFill>
                  <a:schemeClr val="bg1"/>
                </a:solidFill>
                <a:sym typeface="+mn-ea"/>
              </a:rPr>
              <a:t> - do this by pushing subsequent lines down one</a:t>
            </a:r>
            <a:endParaRPr lang="en-US" altLang="en-US" sz="1800"/>
          </a:p>
          <a:p>
            <a:pPr lvl="1">
              <a:lnSpc>
                <a:spcPct val="100000"/>
              </a:lnSpc>
            </a:pPr>
            <a:r>
              <a:rPr lang="en-US" altLang="en-US" sz="1600">
                <a:sym typeface="+mn-ea"/>
              </a:rPr>
              <a:t>Add and commit changes</a:t>
            </a:r>
            <a:endParaRPr lang="en-US" altLang="en-US" sz="2000"/>
          </a:p>
          <a:p>
            <a:pPr marL="0" lvl="0" indent="0">
              <a:lnSpc>
                <a:spcPct val="100000"/>
              </a:lnSpc>
              <a:buNone/>
            </a:pPr>
            <a:endParaRPr lang="en-US" altLang="en-US" sz="1800"/>
          </a:p>
          <a:p>
            <a:pPr marL="0" lvl="0" indent="0">
              <a:lnSpc>
                <a:spcPct val="100000"/>
              </a:lnSpc>
              <a:buNone/>
            </a:pPr>
            <a:endParaRPr lang="en-US" altLang="en-US" sz="1800"/>
          </a:p>
          <a:p>
            <a:pPr>
              <a:lnSpc>
                <a:spcPct val="100000"/>
              </a:lnSpc>
            </a:pPr>
            <a:endParaRPr lang="en-US" altLang="en-US" sz="1620"/>
          </a:p>
          <a:p>
            <a:pPr lvl="0">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marL="0" indent="0">
              <a:lnSpc>
                <a:spcPct val="100000"/>
              </a:lnSpc>
              <a:buNone/>
            </a:pPr>
            <a:endParaRPr lang="en-US"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Practicum - </a:t>
            </a:r>
            <a:r>
              <a:rPr lang="en-US" altLang="en-US">
                <a:solidFill>
                  <a:srgbClr val="FD0062"/>
                </a:solidFill>
              </a:rPr>
              <a:t>Branches and Merges</a:t>
            </a:r>
            <a:endParaRPr lang="en-US" altLang="en-US">
              <a:solidFill>
                <a:srgbClr val="FD0062"/>
              </a:solidFill>
            </a:endParaRPr>
          </a:p>
        </p:txBody>
      </p:sp>
      <p:sp>
        <p:nvSpPr>
          <p:cNvPr id="4" name="Content Placeholder 3"/>
          <p:cNvSpPr>
            <a:spLocks noGrp="1"/>
          </p:cNvSpPr>
          <p:nvPr>
            <p:ph idx="1"/>
          </p:nvPr>
        </p:nvSpPr>
        <p:spPr>
          <a:xfrm>
            <a:off x="167005" y="901700"/>
            <a:ext cx="11857355" cy="5054600"/>
          </a:xfrm>
        </p:spPr>
        <p:txBody>
          <a:bodyPr>
            <a:normAutofit/>
          </a:bodyPr>
          <a:p>
            <a:pPr>
              <a:lnSpc>
                <a:spcPct val="100000"/>
              </a:lnSpc>
            </a:pPr>
            <a:r>
              <a:rPr lang="" altLang="en-US" sz="1800"/>
              <a:t>So, lets try to merge the new branch onto the master/main branch</a:t>
            </a:r>
            <a:endParaRPr lang="" altLang="en-US" sz="1800"/>
          </a:p>
          <a:p>
            <a:pPr>
              <a:lnSpc>
                <a:spcPct val="100000"/>
              </a:lnSpc>
            </a:pPr>
            <a:r>
              <a:rPr lang="" altLang="en-US" sz="1800"/>
              <a:t>The command is “git merge &lt;new branch name&gt;” ... and we get a merge conflict. Can you explain why? (rebase also won’t work)</a:t>
            </a:r>
            <a:endParaRPr lang="en-US" altLang="en-US" sz="2000"/>
          </a:p>
          <a:p>
            <a:pPr marL="0" lvl="0" indent="0">
              <a:lnSpc>
                <a:spcPct val="100000"/>
              </a:lnSpc>
              <a:buNone/>
            </a:pPr>
            <a:endParaRPr lang="en-US" altLang="en-US" sz="1800"/>
          </a:p>
          <a:p>
            <a:pPr marL="0" lvl="0" indent="0">
              <a:lnSpc>
                <a:spcPct val="100000"/>
              </a:lnSpc>
              <a:buNone/>
            </a:pPr>
            <a:endParaRPr lang="en-US" altLang="en-US" sz="1800"/>
          </a:p>
          <a:p>
            <a:pPr>
              <a:lnSpc>
                <a:spcPct val="100000"/>
              </a:lnSpc>
            </a:pPr>
            <a:endParaRPr lang="en-US" altLang="en-US" sz="1620"/>
          </a:p>
          <a:p>
            <a:pPr lvl="0">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marL="0" indent="0">
              <a:lnSpc>
                <a:spcPct val="100000"/>
              </a:lnSpc>
              <a:buNone/>
            </a:pPr>
            <a:endParaRPr lang="en-US" altLang="en-US"/>
          </a:p>
        </p:txBody>
      </p:sp>
      <p:pic>
        <p:nvPicPr>
          <p:cNvPr id="5" name="Picture 4"/>
          <p:cNvPicPr>
            <a:picLocks noChangeAspect="1"/>
          </p:cNvPicPr>
          <p:nvPr/>
        </p:nvPicPr>
        <p:blipFill>
          <a:blip r:embed="rId1"/>
          <a:stretch>
            <a:fillRect/>
          </a:stretch>
        </p:blipFill>
        <p:spPr>
          <a:xfrm>
            <a:off x="2624455" y="2139950"/>
            <a:ext cx="6943725" cy="449580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Practicum - </a:t>
            </a:r>
            <a:r>
              <a:rPr lang="en-US" altLang="en-US">
                <a:solidFill>
                  <a:srgbClr val="FD0062"/>
                </a:solidFill>
              </a:rPr>
              <a:t>Branches and Merges</a:t>
            </a:r>
            <a:endParaRPr lang="en-US" altLang="en-US">
              <a:solidFill>
                <a:srgbClr val="FD0062"/>
              </a:solidFill>
            </a:endParaRPr>
          </a:p>
        </p:txBody>
      </p:sp>
      <p:sp>
        <p:nvSpPr>
          <p:cNvPr id="4" name="Content Placeholder 3"/>
          <p:cNvSpPr>
            <a:spLocks noGrp="1"/>
          </p:cNvSpPr>
          <p:nvPr>
            <p:ph idx="1"/>
          </p:nvPr>
        </p:nvSpPr>
        <p:spPr>
          <a:xfrm>
            <a:off x="167005" y="1122680"/>
            <a:ext cx="11857355" cy="5610860"/>
          </a:xfrm>
        </p:spPr>
        <p:txBody>
          <a:bodyPr>
            <a:normAutofit lnSpcReduction="10000"/>
          </a:bodyPr>
          <a:p>
            <a:pPr>
              <a:lnSpc>
                <a:spcPct val="100000"/>
              </a:lnSpc>
            </a:pPr>
            <a:r>
              <a:rPr lang="" altLang="en-US"/>
              <a:t>In order to make that merge work, we’re going to need to roll-back the master/main branch to the common ancestor - lets look at the branch histories to find that</a:t>
            </a:r>
            <a:endParaRPr lang="" altLang="en-US"/>
          </a:p>
          <a:p>
            <a:pPr>
              <a:lnSpc>
                <a:spcPct val="100000"/>
              </a:lnSpc>
            </a:pPr>
            <a:endParaRPr lang="" altLang="en-US"/>
          </a:p>
          <a:p>
            <a:pPr>
              <a:lnSpc>
                <a:spcPct val="100000"/>
              </a:lnSpc>
            </a:pPr>
            <a:endParaRPr lang="" altLang="en-US"/>
          </a:p>
          <a:p>
            <a:pPr>
              <a:lnSpc>
                <a:spcPct val="100000"/>
              </a:lnSpc>
            </a:pPr>
            <a:endParaRPr lang="" altLang="en-US"/>
          </a:p>
          <a:p>
            <a:pPr>
              <a:lnSpc>
                <a:spcPct val="100000"/>
              </a:lnSpc>
            </a:pPr>
            <a:endParaRPr lang="" altLang="en-US"/>
          </a:p>
          <a:p>
            <a:pPr>
              <a:lnSpc>
                <a:spcPct val="100000"/>
              </a:lnSpc>
            </a:pPr>
            <a:endParaRPr lang="" altLang="en-US"/>
          </a:p>
          <a:p>
            <a:pPr>
              <a:lnSpc>
                <a:spcPct val="100000"/>
              </a:lnSpc>
            </a:pPr>
            <a:endParaRPr lang="" altLang="en-US"/>
          </a:p>
          <a:p>
            <a:pPr>
              <a:lnSpc>
                <a:spcPct val="100000"/>
              </a:lnSpc>
            </a:pPr>
            <a:endParaRPr lang="" altLang="en-US"/>
          </a:p>
          <a:p>
            <a:pPr>
              <a:lnSpc>
                <a:spcPct val="100000"/>
              </a:lnSpc>
            </a:pPr>
            <a:endParaRPr lang="" altLang="en-US"/>
          </a:p>
          <a:p>
            <a:pPr>
              <a:lnSpc>
                <a:spcPct val="100000"/>
              </a:lnSpc>
            </a:pPr>
            <a:endParaRPr lang="" altLang="en-US"/>
          </a:p>
          <a:p>
            <a:pPr>
              <a:lnSpc>
                <a:spcPct val="100000"/>
              </a:lnSpc>
            </a:pPr>
            <a:r>
              <a:rPr lang="" altLang="en-US"/>
              <a:t>And the answer is commit </a:t>
            </a:r>
            <a:r>
              <a:rPr lang="" altLang="en-US">
                <a:solidFill>
                  <a:srgbClr val="F7D97B"/>
                </a:solidFill>
              </a:rPr>
              <a:t>67f7e93</a:t>
            </a:r>
            <a:r>
              <a:rPr lang="" altLang="en-US"/>
              <a:t>. We can either reset master/main to </a:t>
            </a:r>
            <a:r>
              <a:rPr lang="en-US" altLang="en-US">
                <a:solidFill>
                  <a:srgbClr val="F7D97B"/>
                </a:solidFill>
                <a:sym typeface="+mn-ea"/>
              </a:rPr>
              <a:t>67f7e93 </a:t>
            </a:r>
            <a:r>
              <a:rPr lang="" altLang="en-US">
                <a:sym typeface="+mn-ea"/>
              </a:rPr>
              <a:t>then merge or we can revert </a:t>
            </a:r>
            <a:r>
              <a:rPr lang="en-US" altLang="en-US">
                <a:sym typeface="+mn-ea"/>
              </a:rPr>
              <a:t>master/main to </a:t>
            </a:r>
            <a:r>
              <a:rPr lang="en-US" altLang="en-US">
                <a:solidFill>
                  <a:srgbClr val="F7D97B"/>
                </a:solidFill>
                <a:sym typeface="+mn-ea"/>
              </a:rPr>
              <a:t>67f7e93 </a:t>
            </a:r>
            <a:r>
              <a:rPr lang="en-US" altLang="en-US">
                <a:sym typeface="+mn-ea"/>
              </a:rPr>
              <a:t>then </a:t>
            </a:r>
            <a:r>
              <a:rPr lang="" altLang="en-US">
                <a:sym typeface="+mn-ea"/>
              </a:rPr>
              <a:t>rebase</a:t>
            </a:r>
            <a:endParaRPr lang="en-US" altLang="en-US"/>
          </a:p>
          <a:p>
            <a:pPr marL="0" lvl="0" indent="0">
              <a:lnSpc>
                <a:spcPct val="100000"/>
              </a:lnSpc>
              <a:buNone/>
            </a:pPr>
            <a:endParaRPr lang="en-US" altLang="en-US"/>
          </a:p>
          <a:p>
            <a:pPr marL="0" lvl="0" indent="0">
              <a:lnSpc>
                <a:spcPct val="100000"/>
              </a:lnSpc>
              <a:buNone/>
            </a:pPr>
            <a:endParaRPr lang="en-US" altLang="en-US"/>
          </a:p>
          <a:p>
            <a:pPr>
              <a:lnSpc>
                <a:spcPct val="100000"/>
              </a:lnSpc>
            </a:pPr>
            <a:endParaRPr lang="en-US" altLang="en-US"/>
          </a:p>
          <a:p>
            <a:pPr lvl="0">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marL="0" indent="0">
              <a:lnSpc>
                <a:spcPct val="100000"/>
              </a:lnSpc>
              <a:buNone/>
            </a:pPr>
            <a:endParaRPr lang="en-US" altLang="en-US"/>
          </a:p>
        </p:txBody>
      </p:sp>
      <p:pic>
        <p:nvPicPr>
          <p:cNvPr id="2" name="Picture 1"/>
          <p:cNvPicPr>
            <a:picLocks noChangeAspect="1"/>
          </p:cNvPicPr>
          <p:nvPr/>
        </p:nvPicPr>
        <p:blipFill>
          <a:blip r:embed="rId1"/>
          <a:stretch>
            <a:fillRect/>
          </a:stretch>
        </p:blipFill>
        <p:spPr>
          <a:xfrm>
            <a:off x="2599690" y="2147570"/>
            <a:ext cx="6991350" cy="312420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Practicum - </a:t>
            </a:r>
            <a:r>
              <a:rPr lang="en-US" altLang="en-US">
                <a:solidFill>
                  <a:srgbClr val="FD0062"/>
                </a:solidFill>
              </a:rPr>
              <a:t>Branches and Merges</a:t>
            </a:r>
            <a:endParaRPr lang="en-US" altLang="en-US">
              <a:solidFill>
                <a:srgbClr val="FD0062"/>
              </a:solidFill>
            </a:endParaRPr>
          </a:p>
        </p:txBody>
      </p:sp>
      <p:sp>
        <p:nvSpPr>
          <p:cNvPr id="4" name="Content Placeholder 3"/>
          <p:cNvSpPr>
            <a:spLocks noGrp="1"/>
          </p:cNvSpPr>
          <p:nvPr>
            <p:ph idx="1"/>
          </p:nvPr>
        </p:nvSpPr>
        <p:spPr>
          <a:xfrm>
            <a:off x="167005" y="1122680"/>
            <a:ext cx="11857355" cy="5610860"/>
          </a:xfrm>
        </p:spPr>
        <p:txBody>
          <a:bodyPr>
            <a:normAutofit lnSpcReduction="10000"/>
          </a:bodyPr>
          <a:p>
            <a:pPr>
              <a:lnSpc>
                <a:spcPct val="100000"/>
              </a:lnSpc>
            </a:pPr>
            <a:r>
              <a:rPr lang="" altLang="en-US"/>
              <a:t>To reset, checkout the correct branch then use “git reset &lt;commit id&gt;”</a:t>
            </a:r>
            <a:endParaRPr lang="" altLang="en-US"/>
          </a:p>
          <a:p>
            <a:pPr>
              <a:lnSpc>
                <a:spcPct val="100000"/>
              </a:lnSpc>
            </a:pPr>
            <a:r>
              <a:rPr lang="en-US" altLang="en-US">
                <a:sym typeface="+mn-ea"/>
              </a:rPr>
              <a:t>To </a:t>
            </a:r>
            <a:r>
              <a:rPr lang="" altLang="en-US">
                <a:sym typeface="+mn-ea"/>
              </a:rPr>
              <a:t>revert</a:t>
            </a:r>
            <a:r>
              <a:rPr lang="en-US" altLang="en-US">
                <a:sym typeface="+mn-ea"/>
              </a:rPr>
              <a:t>, checkout the correct branch then use “git </a:t>
            </a:r>
            <a:r>
              <a:rPr lang="" altLang="en-US">
                <a:sym typeface="+mn-ea"/>
              </a:rPr>
              <a:t>revert </a:t>
            </a:r>
            <a:r>
              <a:rPr lang="en-US" altLang="en-US">
                <a:sym typeface="+mn-ea"/>
              </a:rPr>
              <a:t>&lt;commit id&gt;” </a:t>
            </a:r>
            <a:r>
              <a:rPr lang="" altLang="en-US"/>
              <a:t> </a:t>
            </a:r>
            <a:endParaRPr lang="en-US" altLang="en-US"/>
          </a:p>
          <a:p>
            <a:pPr>
              <a:lnSpc>
                <a:spcPct val="100000"/>
              </a:lnSpc>
            </a:pPr>
            <a:endParaRPr lang="en-US" altLang="en-US"/>
          </a:p>
          <a:p>
            <a:pPr>
              <a:lnSpc>
                <a:spcPct val="100000"/>
              </a:lnSpc>
            </a:pPr>
            <a:r>
              <a:rPr lang="en-US" altLang="en-US">
                <a:sym typeface="+mn-ea"/>
              </a:rPr>
              <a:t>To </a:t>
            </a:r>
            <a:r>
              <a:rPr lang="" altLang="en-US">
                <a:sym typeface="+mn-ea"/>
              </a:rPr>
              <a:t>merge</a:t>
            </a:r>
            <a:r>
              <a:rPr lang="en-US" altLang="en-US">
                <a:sym typeface="+mn-ea"/>
              </a:rPr>
              <a:t>, checkout the correct branch then use “git </a:t>
            </a:r>
            <a:r>
              <a:rPr lang="" altLang="en-US">
                <a:sym typeface="+mn-ea"/>
              </a:rPr>
              <a:t>merge </a:t>
            </a:r>
            <a:r>
              <a:rPr lang="en-US" altLang="en-US">
                <a:sym typeface="+mn-ea"/>
              </a:rPr>
              <a:t>&lt;</a:t>
            </a:r>
            <a:r>
              <a:rPr lang="" altLang="en-US">
                <a:sym typeface="+mn-ea"/>
              </a:rPr>
              <a:t>merge branch</a:t>
            </a:r>
            <a:r>
              <a:rPr lang="en-US" altLang="en-US">
                <a:sym typeface="+mn-ea"/>
              </a:rPr>
              <a:t>&gt;”</a:t>
            </a:r>
            <a:endParaRPr lang="en-US" altLang="en-US">
              <a:sym typeface="+mn-ea"/>
            </a:endParaRPr>
          </a:p>
          <a:p>
            <a:pPr>
              <a:lnSpc>
                <a:spcPct val="100000"/>
              </a:lnSpc>
            </a:pPr>
            <a:r>
              <a:rPr lang="en-US" altLang="en-US">
                <a:sym typeface="+mn-ea"/>
              </a:rPr>
              <a:t>To </a:t>
            </a:r>
            <a:r>
              <a:rPr lang="" altLang="en-US">
                <a:sym typeface="+mn-ea"/>
              </a:rPr>
              <a:t>rebase</a:t>
            </a:r>
            <a:r>
              <a:rPr lang="en-US" altLang="en-US">
                <a:sym typeface="+mn-ea"/>
              </a:rPr>
              <a:t>, checkout the correct branch then use “git </a:t>
            </a:r>
            <a:r>
              <a:rPr lang="" altLang="en-US">
                <a:sym typeface="+mn-ea"/>
              </a:rPr>
              <a:t>rebase </a:t>
            </a:r>
            <a:r>
              <a:rPr lang="en-US" altLang="en-US">
                <a:sym typeface="+mn-ea"/>
              </a:rPr>
              <a:t>&lt;merge branch&gt;”</a:t>
            </a:r>
            <a:endParaRPr lang="en-US" altLang="en-US">
              <a:sym typeface="+mn-ea"/>
            </a:endParaRPr>
          </a:p>
          <a:p>
            <a:pPr>
              <a:lnSpc>
                <a:spcPct val="100000"/>
              </a:lnSpc>
            </a:pPr>
            <a:endParaRPr lang="en-US" altLang="en-US">
              <a:sym typeface="+mn-ea"/>
            </a:endParaRPr>
          </a:p>
          <a:p>
            <a:pPr>
              <a:lnSpc>
                <a:spcPct val="100000"/>
              </a:lnSpc>
            </a:pPr>
            <a:r>
              <a:rPr lang="" altLang="en-US"/>
              <a:t>If you reset then you will end up with unstaged changes which will make the merge impossible, if you get theis error:</a:t>
            </a:r>
            <a:endParaRPr lang="" altLang="en-US"/>
          </a:p>
          <a:p>
            <a:pPr lvl="1">
              <a:lnSpc>
                <a:spcPct val="100000"/>
              </a:lnSpc>
            </a:pPr>
            <a:r>
              <a:rPr lang="" altLang="en-US">
                <a:sym typeface="+mn-ea"/>
              </a:rPr>
              <a:t>”error: Your local changes to the following files would be overwritten by merge: </a:t>
            </a:r>
            <a:r>
              <a:rPr lang="en-US" altLang="en-US"/>
              <a:t>ExampleText.txt Please commit your changes or stash them before you merge.</a:t>
            </a:r>
            <a:r>
              <a:rPr lang="" altLang="en-US"/>
              <a:t>”</a:t>
            </a:r>
            <a:endParaRPr lang="" altLang="en-US"/>
          </a:p>
          <a:p>
            <a:pPr lvl="0">
              <a:lnSpc>
                <a:spcPct val="100000"/>
              </a:lnSpc>
            </a:pPr>
            <a:r>
              <a:rPr lang="" altLang="en-US" sz="2000"/>
              <a:t>The easiest thing to do is stash the changes by typing “git stash” then trying the merge</a:t>
            </a:r>
            <a:endParaRPr lang="" altLang="en-US" sz="2000"/>
          </a:p>
          <a:p>
            <a:pPr lvl="0">
              <a:lnSpc>
                <a:spcPct val="100000"/>
              </a:lnSpc>
            </a:pPr>
            <a:endParaRPr lang="" altLang="en-US" sz="2000"/>
          </a:p>
          <a:p>
            <a:pPr lvl="0">
              <a:lnSpc>
                <a:spcPct val="100000"/>
              </a:lnSpc>
            </a:pPr>
            <a:r>
              <a:rPr lang="" altLang="en-US" sz="2000"/>
              <a:t>If you do get merge conflicts the first thing to do is abort the merge or rebase, use the --abort option (e.g. git merge --abort)</a:t>
            </a:r>
            <a:endParaRPr lang="en-US" altLang="en-US"/>
          </a:p>
          <a:p>
            <a:pPr marL="0" lvl="0" indent="0">
              <a:lnSpc>
                <a:spcPct val="100000"/>
              </a:lnSpc>
              <a:buNone/>
            </a:pPr>
            <a:endParaRPr lang="en-US" altLang="en-US"/>
          </a:p>
          <a:p>
            <a:pPr marL="0" lvl="0" indent="0">
              <a:lnSpc>
                <a:spcPct val="100000"/>
              </a:lnSpc>
              <a:buNone/>
            </a:pPr>
            <a:endParaRPr lang="en-US" altLang="en-US"/>
          </a:p>
          <a:p>
            <a:pPr>
              <a:lnSpc>
                <a:spcPct val="100000"/>
              </a:lnSpc>
            </a:pPr>
            <a:endParaRPr lang="en-US" altLang="en-US"/>
          </a:p>
          <a:p>
            <a:pPr lvl="0">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a:lnSpc>
                <a:spcPct val="100000"/>
              </a:lnSpc>
            </a:pPr>
            <a:endParaRPr lang="en-US" altLang="en-US"/>
          </a:p>
          <a:p>
            <a:pPr marL="0" indent="0">
              <a:lnSpc>
                <a:spcPct val="100000"/>
              </a:lnSpc>
              <a:buNone/>
            </a:pPr>
            <a:endParaRPr lang="en-US"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 altLang="en-US"/>
              <a:t>Section 3: Upstream Repositories</a:t>
            </a:r>
            <a:endParaRPr lang=""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 altLang="en-US"/>
              <a:t>Upstream Repositories - </a:t>
            </a:r>
            <a:r>
              <a:rPr lang="" altLang="en-US">
                <a:solidFill>
                  <a:srgbClr val="FD0062"/>
                </a:solidFill>
              </a:rPr>
              <a:t>Overview</a:t>
            </a:r>
            <a:endParaRPr lang="" altLang="en-US">
              <a:solidFill>
                <a:srgbClr val="FD0062"/>
              </a:solidFill>
            </a:endParaRPr>
          </a:p>
        </p:txBody>
      </p:sp>
      <p:sp>
        <p:nvSpPr>
          <p:cNvPr id="4" name="Content Placeholder 3"/>
          <p:cNvSpPr>
            <a:spLocks noGrp="1"/>
          </p:cNvSpPr>
          <p:nvPr>
            <p:ph idx="1"/>
          </p:nvPr>
        </p:nvSpPr>
        <p:spPr/>
        <p:txBody>
          <a:bodyPr/>
          <a:p>
            <a:r>
              <a:rPr lang="" altLang="en-US"/>
              <a:t>Anecdotally, when I ask people if they know how to use git, they often respond “like Github?”</a:t>
            </a:r>
            <a:endParaRPr lang="" altLang="en-US"/>
          </a:p>
          <a:p>
            <a:endParaRPr lang="" altLang="en-US"/>
          </a:p>
          <a:p>
            <a:r>
              <a:rPr lang="" altLang="en-US"/>
              <a:t>Git is a software package, Github and Gitlab are cloud storage companies that allow you to host upstream remote repositories. </a:t>
            </a:r>
            <a:r>
              <a:rPr lang="" altLang="en-US" i="1">
                <a:solidFill>
                  <a:srgbClr val="FD0062"/>
                </a:solidFill>
              </a:rPr>
              <a:t>Github and Gitlab run git</a:t>
            </a:r>
            <a:endParaRPr lang="" altLang="en-US" i="1">
              <a:solidFill>
                <a:srgbClr val="FD0062"/>
              </a:solidFill>
            </a:endParaRPr>
          </a:p>
          <a:p>
            <a:endParaRPr lang="" altLang="en-US" i="1">
              <a:solidFill>
                <a:srgbClr val="FD0062"/>
              </a:solidFill>
            </a:endParaRPr>
          </a:p>
          <a:p>
            <a:r>
              <a:rPr lang="" altLang="en-US">
                <a:solidFill>
                  <a:schemeClr val="bg1"/>
                </a:solidFill>
              </a:rPr>
              <a:t>An upstream repository is a version of a repository from which local repositories can be “cloned” and to which local changes can be pushed</a:t>
            </a:r>
            <a:endParaRPr lang="" altLang="en-US">
              <a:solidFill>
                <a:schemeClr val="bg1"/>
              </a:solidFill>
            </a:endParaRPr>
          </a:p>
          <a:p>
            <a:endParaRPr lang="" altLang="en-US">
              <a:solidFill>
                <a:schemeClr val="bg1"/>
              </a:solidFill>
            </a:endParaRPr>
          </a:p>
          <a:p>
            <a:r>
              <a:rPr lang="" altLang="en-US">
                <a:solidFill>
                  <a:schemeClr val="bg1"/>
                </a:solidFill>
              </a:rPr>
              <a:t>Cloning means what it sounds like - when you clone a repository you end up with a local repository which is exactly the same as the upstream</a:t>
            </a:r>
            <a:endParaRPr lang="" altLang="en-US">
              <a:solidFill>
                <a:schemeClr val="bg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Upstream Repositories - </a:t>
            </a:r>
            <a:r>
              <a:rPr lang="" altLang="en-US">
                <a:solidFill>
                  <a:srgbClr val="FD0062"/>
                </a:solidFill>
              </a:rPr>
              <a:t>Pushing and Pulling</a:t>
            </a:r>
            <a:endParaRPr lang="" altLang="en-US">
              <a:solidFill>
                <a:srgbClr val="FD0062"/>
              </a:solidFill>
            </a:endParaRPr>
          </a:p>
        </p:txBody>
      </p:sp>
      <p:sp>
        <p:nvSpPr>
          <p:cNvPr id="4" name="Content Placeholder 3"/>
          <p:cNvSpPr>
            <a:spLocks noGrp="1"/>
          </p:cNvSpPr>
          <p:nvPr>
            <p:ph idx="1"/>
          </p:nvPr>
        </p:nvSpPr>
        <p:spPr>
          <a:xfrm>
            <a:off x="167005" y="1122680"/>
            <a:ext cx="5932170" cy="5645150"/>
          </a:xfrm>
        </p:spPr>
        <p:txBody>
          <a:bodyPr/>
          <a:p>
            <a:r>
              <a:rPr lang="" altLang="en-US">
                <a:solidFill>
                  <a:schemeClr val="bg1"/>
                </a:solidFill>
              </a:rPr>
              <a:t>The workflow between an upstream and local repository is defined by pushes and pulls</a:t>
            </a:r>
            <a:endParaRPr lang="" altLang="en-US">
              <a:solidFill>
                <a:schemeClr val="bg1"/>
              </a:solidFill>
            </a:endParaRPr>
          </a:p>
          <a:p>
            <a:endParaRPr lang="" altLang="en-US">
              <a:solidFill>
                <a:schemeClr val="bg1"/>
              </a:solidFill>
            </a:endParaRPr>
          </a:p>
          <a:p>
            <a:r>
              <a:rPr lang="" altLang="en-US">
                <a:solidFill>
                  <a:schemeClr val="bg1"/>
                </a:solidFill>
              </a:rPr>
              <a:t>The pull (git pull) command pulls the upstream version of a given branch to the local repository</a:t>
            </a:r>
            <a:endParaRPr lang="" altLang="en-US">
              <a:solidFill>
                <a:schemeClr val="bg1"/>
              </a:solidFill>
            </a:endParaRPr>
          </a:p>
          <a:p>
            <a:endParaRPr lang="" altLang="en-US">
              <a:solidFill>
                <a:schemeClr val="bg1"/>
              </a:solidFill>
            </a:endParaRPr>
          </a:p>
          <a:p>
            <a:r>
              <a:rPr lang="" altLang="en-US">
                <a:solidFill>
                  <a:schemeClr val="bg1"/>
                </a:solidFill>
              </a:rPr>
              <a:t>The push (git push) command pushes the local version of a given branch to the upstream respository</a:t>
            </a:r>
            <a:endParaRPr lang="" altLang="en-US">
              <a:solidFill>
                <a:schemeClr val="bg1"/>
              </a:solidFill>
            </a:endParaRPr>
          </a:p>
          <a:p>
            <a:endParaRPr lang="" altLang="en-US">
              <a:solidFill>
                <a:schemeClr val="bg1"/>
              </a:solidFill>
            </a:endParaRPr>
          </a:p>
          <a:p>
            <a:r>
              <a:rPr lang="" altLang="en-US">
                <a:solidFill>
                  <a:schemeClr val="bg1"/>
                </a:solidFill>
              </a:rPr>
              <a:t>Pushes and pulls can fail if the respective branches have been edited - this is a particular problem for repositories with many maintainers </a:t>
            </a:r>
            <a:endParaRPr lang="" altLang="en-US">
              <a:solidFill>
                <a:schemeClr val="bg1"/>
              </a:solidFill>
            </a:endParaRPr>
          </a:p>
        </p:txBody>
      </p:sp>
      <p:sp>
        <p:nvSpPr>
          <p:cNvPr id="2" name="Rounded Rectangle 1"/>
          <p:cNvSpPr/>
          <p:nvPr/>
        </p:nvSpPr>
        <p:spPr>
          <a:xfrm>
            <a:off x="7984490" y="1558290"/>
            <a:ext cx="2696845" cy="1095375"/>
          </a:xfrm>
          <a:prstGeom prst="roundRect">
            <a:avLst/>
          </a:prstGeom>
          <a:solidFill>
            <a:srgbClr val="7CE0D1"/>
          </a:solidFill>
          <a:ln>
            <a:solidFill>
              <a:srgbClr val="7CE0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sz="2800">
                <a:solidFill>
                  <a:schemeClr val="tx1"/>
                </a:solidFill>
              </a:rPr>
              <a:t>Github Repository</a:t>
            </a:r>
            <a:endParaRPr lang="" altLang="en-US" sz="2800">
              <a:solidFill>
                <a:schemeClr val="tx1"/>
              </a:solidFill>
            </a:endParaRPr>
          </a:p>
        </p:txBody>
      </p:sp>
      <p:sp>
        <p:nvSpPr>
          <p:cNvPr id="5" name="Rounded Rectangle 4"/>
          <p:cNvSpPr/>
          <p:nvPr/>
        </p:nvSpPr>
        <p:spPr>
          <a:xfrm>
            <a:off x="7984490" y="4004945"/>
            <a:ext cx="2696845" cy="1095375"/>
          </a:xfrm>
          <a:prstGeom prst="roundRect">
            <a:avLst/>
          </a:prstGeom>
          <a:solidFill>
            <a:srgbClr val="7CE0D1"/>
          </a:solidFill>
          <a:ln>
            <a:solidFill>
              <a:srgbClr val="7CE0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 altLang="en-US" sz="2800">
                <a:solidFill>
                  <a:schemeClr val="tx1"/>
                </a:solidFill>
              </a:rPr>
              <a:t>Local R</a:t>
            </a:r>
            <a:r>
              <a:rPr lang="en-US" altLang="en-US" sz="2800">
                <a:solidFill>
                  <a:schemeClr val="tx1"/>
                </a:solidFill>
              </a:rPr>
              <a:t>epository</a:t>
            </a:r>
            <a:endParaRPr lang="en-US" altLang="en-US" sz="2800">
              <a:solidFill>
                <a:schemeClr val="tx1"/>
              </a:solidFill>
            </a:endParaRPr>
          </a:p>
        </p:txBody>
      </p:sp>
      <p:cxnSp>
        <p:nvCxnSpPr>
          <p:cNvPr id="6" name="Straight Arrow Connector 5"/>
          <p:cNvCxnSpPr/>
          <p:nvPr/>
        </p:nvCxnSpPr>
        <p:spPr>
          <a:xfrm>
            <a:off x="8677910" y="2653665"/>
            <a:ext cx="0" cy="1318260"/>
          </a:xfrm>
          <a:prstGeom prst="straightConnector1">
            <a:avLst/>
          </a:prstGeom>
          <a:solidFill>
            <a:srgbClr val="7CE0D1"/>
          </a:solidFill>
          <a:ln w="38100">
            <a:solidFill>
              <a:srgbClr val="7CE0D1"/>
            </a:solidFill>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V="1">
            <a:off x="9935210" y="2686685"/>
            <a:ext cx="0" cy="1318260"/>
          </a:xfrm>
          <a:prstGeom prst="straightConnector1">
            <a:avLst/>
          </a:prstGeom>
          <a:solidFill>
            <a:srgbClr val="7CE0D1"/>
          </a:solidFill>
          <a:ln w="38100">
            <a:solidFill>
              <a:srgbClr val="7CE0D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Upstream Repositories - </a:t>
            </a:r>
            <a:r>
              <a:rPr lang="" altLang="en-US">
                <a:solidFill>
                  <a:srgbClr val="FD0062"/>
                </a:solidFill>
              </a:rPr>
              <a:t>Merge Conflicts</a:t>
            </a:r>
            <a:endParaRPr lang="" altLang="en-US">
              <a:solidFill>
                <a:srgbClr val="FD0062"/>
              </a:solidFill>
            </a:endParaRPr>
          </a:p>
        </p:txBody>
      </p:sp>
      <p:sp>
        <p:nvSpPr>
          <p:cNvPr id="4" name="Content Placeholder 3"/>
          <p:cNvSpPr>
            <a:spLocks noGrp="1"/>
          </p:cNvSpPr>
          <p:nvPr>
            <p:ph idx="1"/>
          </p:nvPr>
        </p:nvSpPr>
        <p:spPr>
          <a:xfrm>
            <a:off x="167005" y="1122680"/>
            <a:ext cx="8228965" cy="5645150"/>
          </a:xfrm>
        </p:spPr>
        <p:txBody>
          <a:bodyPr/>
          <a:p>
            <a:r>
              <a:rPr lang="" altLang="en-US">
                <a:solidFill>
                  <a:schemeClr val="bg1"/>
                </a:solidFill>
              </a:rPr>
              <a:t>Push/pull issues happen in the following scenario:</a:t>
            </a:r>
            <a:endParaRPr lang="" altLang="en-US">
              <a:solidFill>
                <a:schemeClr val="bg1"/>
              </a:solidFill>
            </a:endParaRPr>
          </a:p>
          <a:p>
            <a:endParaRPr lang="" altLang="en-US">
              <a:solidFill>
                <a:schemeClr val="bg1"/>
              </a:solidFill>
            </a:endParaRPr>
          </a:p>
          <a:p>
            <a:pPr marL="457200" indent="-457200">
              <a:buAutoNum type="arabicPeriod"/>
            </a:pPr>
            <a:r>
              <a:rPr lang="" altLang="en-US">
                <a:solidFill>
                  <a:schemeClr val="bg1"/>
                </a:solidFill>
              </a:rPr>
              <a:t>Developer 1 pulls Branch A</a:t>
            </a:r>
            <a:endParaRPr lang="" altLang="en-US">
              <a:solidFill>
                <a:schemeClr val="bg1"/>
              </a:solidFill>
            </a:endParaRPr>
          </a:p>
          <a:p>
            <a:pPr marL="457200" indent="-457200">
              <a:buAutoNum type="arabicPeriod"/>
            </a:pPr>
            <a:r>
              <a:rPr lang="en-US" altLang="en-US">
                <a:sym typeface="+mn-ea"/>
              </a:rPr>
              <a:t>Developer </a:t>
            </a:r>
            <a:r>
              <a:rPr lang="" altLang="en-US">
                <a:sym typeface="+mn-ea"/>
              </a:rPr>
              <a:t>2</a:t>
            </a:r>
            <a:r>
              <a:rPr lang="en-US" altLang="en-US">
                <a:sym typeface="+mn-ea"/>
              </a:rPr>
              <a:t> pulls Branch A</a:t>
            </a:r>
            <a:endParaRPr lang="en-US" altLang="en-US">
              <a:sym typeface="+mn-ea"/>
            </a:endParaRPr>
          </a:p>
          <a:p>
            <a:pPr marL="457200" indent="-457200">
              <a:buAutoNum type="arabicPeriod"/>
            </a:pPr>
            <a:r>
              <a:rPr lang="" altLang="en-US">
                <a:sym typeface="+mn-ea"/>
              </a:rPr>
              <a:t>Developer 1 commits changes to branch A</a:t>
            </a:r>
            <a:endParaRPr lang="" altLang="en-US">
              <a:sym typeface="+mn-ea"/>
            </a:endParaRPr>
          </a:p>
          <a:p>
            <a:pPr marL="457200" indent="-457200">
              <a:buAutoNum type="arabicPeriod"/>
            </a:pPr>
            <a:r>
              <a:rPr lang="" altLang="en-US">
                <a:sym typeface="+mn-ea"/>
              </a:rPr>
              <a:t>Developer 1 pushes changes to upstream</a:t>
            </a:r>
            <a:endParaRPr lang="" altLang="en-US">
              <a:sym typeface="+mn-ea"/>
            </a:endParaRPr>
          </a:p>
          <a:p>
            <a:pPr marL="457200" indent="-457200">
              <a:buAutoNum type="arabicPeriod"/>
            </a:pPr>
            <a:r>
              <a:rPr lang="" altLang="en-US">
                <a:sym typeface="+mn-ea"/>
              </a:rPr>
              <a:t>Developer 2 commits changes to branch A</a:t>
            </a:r>
            <a:endParaRPr lang="" altLang="en-US">
              <a:sym typeface="+mn-ea"/>
            </a:endParaRPr>
          </a:p>
          <a:p>
            <a:pPr marL="457200" indent="-457200">
              <a:buAutoNum type="arabicPeriod"/>
            </a:pPr>
            <a:r>
              <a:rPr lang="" altLang="en-US">
                <a:sym typeface="+mn-ea"/>
              </a:rPr>
              <a:t>Developer 2 tries to push ... and gets an error because the two versions of branch A couldn’t be merged</a:t>
            </a:r>
            <a:endParaRPr lang="" altLang="en-US">
              <a:sym typeface="+mn-ea"/>
            </a:endParaRPr>
          </a:p>
          <a:p>
            <a:pPr marL="457200" indent="-457200">
              <a:buAutoNum type="arabicPeriod"/>
            </a:pPr>
            <a:endParaRPr lang="" altLang="en-US">
              <a:solidFill>
                <a:schemeClr val="bg1"/>
              </a:solidFill>
              <a:sym typeface="+mn-ea"/>
            </a:endParaRPr>
          </a:p>
          <a:p>
            <a:r>
              <a:rPr lang="" altLang="en-US">
                <a:sym typeface="+mn-ea"/>
              </a:rPr>
              <a:t>There are a couple good ways to avoid this scenario</a:t>
            </a:r>
            <a:endParaRPr lang="en-US" altLang="en-US">
              <a:solidFill>
                <a:schemeClr val="bg1"/>
              </a:solidFill>
            </a:endParaRPr>
          </a:p>
          <a:p>
            <a:pPr marL="457200" indent="-457200">
              <a:buAutoNum type="arabicPeriod"/>
            </a:pPr>
            <a:endParaRPr lang="" altLang="en-US">
              <a:solidFill>
                <a:schemeClr val="bg1"/>
              </a:solidFill>
            </a:endParaRPr>
          </a:p>
        </p:txBody>
      </p:sp>
      <p:pic>
        <p:nvPicPr>
          <p:cNvPr id="9" name="Picture 8"/>
          <p:cNvPicPr>
            <a:picLocks noChangeAspect="1"/>
          </p:cNvPicPr>
          <p:nvPr/>
        </p:nvPicPr>
        <p:blipFill>
          <a:blip r:embed="rId1"/>
          <a:srcRect l="23280" r="25620"/>
          <a:stretch>
            <a:fillRect/>
          </a:stretch>
        </p:blipFill>
        <p:spPr>
          <a:xfrm>
            <a:off x="8466455" y="1122680"/>
            <a:ext cx="3069590" cy="4006850"/>
          </a:xfrm>
          <a:prstGeom prst="rect">
            <a:avLst/>
          </a:prstGeom>
        </p:spPr>
      </p:pic>
      <p:pic>
        <p:nvPicPr>
          <p:cNvPr id="10" name="Picture 9"/>
          <p:cNvPicPr>
            <a:picLocks noChangeAspect="1"/>
          </p:cNvPicPr>
          <p:nvPr/>
        </p:nvPicPr>
        <p:blipFill>
          <a:blip r:embed="rId2"/>
          <a:srcRect l="24604" r="14542"/>
          <a:stretch>
            <a:fillRect/>
          </a:stretch>
        </p:blipFill>
        <p:spPr>
          <a:xfrm>
            <a:off x="9158605" y="3342640"/>
            <a:ext cx="2746375" cy="3009265"/>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Upstream Repositories - </a:t>
            </a:r>
            <a:r>
              <a:rPr lang="" altLang="en-US">
                <a:solidFill>
                  <a:srgbClr val="FD0062"/>
                </a:solidFill>
              </a:rPr>
              <a:t>Working on Local Branches</a:t>
            </a:r>
            <a:endParaRPr lang="" altLang="en-US">
              <a:solidFill>
                <a:srgbClr val="FD0062"/>
              </a:solidFill>
            </a:endParaRPr>
          </a:p>
        </p:txBody>
      </p:sp>
      <p:sp>
        <p:nvSpPr>
          <p:cNvPr id="4" name="Content Placeholder 3"/>
          <p:cNvSpPr>
            <a:spLocks noGrp="1"/>
          </p:cNvSpPr>
          <p:nvPr>
            <p:ph idx="1"/>
          </p:nvPr>
        </p:nvSpPr>
        <p:spPr>
          <a:xfrm>
            <a:off x="167005" y="1122680"/>
            <a:ext cx="11858625" cy="5610225"/>
          </a:xfrm>
        </p:spPr>
        <p:txBody>
          <a:bodyPr>
            <a:normAutofit lnSpcReduction="10000"/>
          </a:bodyPr>
          <a:p>
            <a:r>
              <a:rPr lang="" altLang="en-US">
                <a:solidFill>
                  <a:schemeClr val="bg1"/>
                </a:solidFill>
              </a:rPr>
              <a:t>If you pull a branch from upstream - don’t directly commit to that branch</a:t>
            </a:r>
            <a:endParaRPr lang="" altLang="en-US">
              <a:solidFill>
                <a:schemeClr val="bg1"/>
              </a:solidFill>
            </a:endParaRPr>
          </a:p>
          <a:p>
            <a:endParaRPr lang="" altLang="en-US">
              <a:solidFill>
                <a:schemeClr val="bg1"/>
              </a:solidFill>
            </a:endParaRPr>
          </a:p>
          <a:p>
            <a:r>
              <a:rPr lang="" altLang="en-US">
                <a:solidFill>
                  <a:schemeClr val="bg1"/>
                </a:solidFill>
              </a:rPr>
              <a:t>Proper workflow is:</a:t>
            </a:r>
            <a:endParaRPr lang="" altLang="en-US">
              <a:solidFill>
                <a:schemeClr val="bg1"/>
              </a:solidFill>
            </a:endParaRPr>
          </a:p>
          <a:p>
            <a:r>
              <a:rPr lang="" altLang="en-US">
                <a:solidFill>
                  <a:schemeClr val="bg1"/>
                </a:solidFill>
              </a:rPr>
              <a:t>Developer 1 pulls Branch A</a:t>
            </a:r>
            <a:endParaRPr lang="" altLang="en-US">
              <a:solidFill>
                <a:schemeClr val="bg1"/>
              </a:solidFill>
            </a:endParaRPr>
          </a:p>
          <a:p>
            <a:r>
              <a:rPr lang="" altLang="en-US">
                <a:solidFill>
                  <a:schemeClr val="bg1"/>
                </a:solidFill>
              </a:rPr>
              <a:t>Developer 1 creates local branch A_Local</a:t>
            </a:r>
            <a:endParaRPr lang="" altLang="en-US">
              <a:solidFill>
                <a:schemeClr val="bg1"/>
              </a:solidFill>
            </a:endParaRPr>
          </a:p>
          <a:p>
            <a:r>
              <a:rPr lang="" altLang="en-US">
                <a:solidFill>
                  <a:schemeClr val="bg1"/>
                </a:solidFill>
              </a:rPr>
              <a:t>Developer 1 commits to A_Local</a:t>
            </a:r>
            <a:endParaRPr lang="" altLang="en-US">
              <a:solidFill>
                <a:schemeClr val="bg1"/>
              </a:solidFill>
            </a:endParaRPr>
          </a:p>
          <a:p>
            <a:r>
              <a:rPr lang="" altLang="en-US">
                <a:solidFill>
                  <a:schemeClr val="bg1"/>
                </a:solidFill>
              </a:rPr>
              <a:t>Developer 1 pulls and rebases A from upstream</a:t>
            </a:r>
            <a:endParaRPr lang="" altLang="en-US">
              <a:solidFill>
                <a:schemeClr val="bg1"/>
              </a:solidFill>
            </a:endParaRPr>
          </a:p>
          <a:p>
            <a:r>
              <a:rPr lang="" altLang="en-US">
                <a:solidFill>
                  <a:schemeClr val="bg1"/>
                </a:solidFill>
              </a:rPr>
              <a:t>Developer 1 checks out A</a:t>
            </a:r>
            <a:endParaRPr lang="" altLang="en-US">
              <a:solidFill>
                <a:schemeClr val="bg1"/>
              </a:solidFill>
            </a:endParaRPr>
          </a:p>
          <a:p>
            <a:r>
              <a:rPr lang="" altLang="en-US">
                <a:solidFill>
                  <a:schemeClr val="bg1"/>
                </a:solidFill>
              </a:rPr>
              <a:t>Developer 1 merges A_Local onto A</a:t>
            </a:r>
            <a:endParaRPr lang="" altLang="en-US">
              <a:solidFill>
                <a:schemeClr val="bg1"/>
              </a:solidFill>
            </a:endParaRPr>
          </a:p>
          <a:p>
            <a:r>
              <a:rPr lang="" altLang="en-US">
                <a:solidFill>
                  <a:schemeClr val="bg1"/>
                </a:solidFill>
              </a:rPr>
              <a:t>Developer 1 pushes A</a:t>
            </a:r>
            <a:endParaRPr lang="" altLang="en-US">
              <a:solidFill>
                <a:schemeClr val="bg1"/>
              </a:solidFill>
            </a:endParaRPr>
          </a:p>
          <a:p>
            <a:endParaRPr lang="" altLang="en-US">
              <a:solidFill>
                <a:schemeClr val="bg1"/>
              </a:solidFill>
            </a:endParaRPr>
          </a:p>
          <a:p>
            <a:r>
              <a:rPr lang="" altLang="en-US">
                <a:solidFill>
                  <a:schemeClr val="bg1"/>
                </a:solidFill>
              </a:rPr>
              <a:t>Developers 2 - N do the same</a:t>
            </a:r>
            <a:endParaRPr lang="" altLang="en-US">
              <a:solidFill>
                <a:schemeClr val="bg1"/>
              </a:solidFill>
            </a:endParaRPr>
          </a:p>
          <a:p>
            <a:endParaRPr lang="en-US" altLang="en-US">
              <a:solidFill>
                <a:schemeClr val="bg1"/>
              </a:solidFill>
            </a:endParaRPr>
          </a:p>
          <a:p>
            <a:r>
              <a:rPr lang="" altLang="en-US">
                <a:solidFill>
                  <a:schemeClr val="bg1"/>
                </a:solidFill>
              </a:rPr>
              <a:t>This gaurantees that any merge conflicts will be local rather than upstream, these can be solved locally without compromising the shared version</a:t>
            </a:r>
            <a:endParaRPr lang="en-US" altLang="en-US">
              <a:solidFill>
                <a:schemeClr val="bg1"/>
              </a:solidFill>
            </a:endParaRPr>
          </a:p>
          <a:p>
            <a:pPr marL="457200" indent="-457200">
              <a:buAutoNum type="arabicPeriod"/>
            </a:pPr>
            <a:endParaRPr lang="en-US" altLang="en-US">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p:txBody>
          <a:bodyPr/>
          <a:p>
            <a:r>
              <a:rPr lang="en-US" altLang="en-US"/>
              <a:t>Syllabus - </a:t>
            </a:r>
            <a:r>
              <a:rPr lang="en-US">
                <a:solidFill>
                  <a:srgbClr val="FD0062"/>
                </a:solidFill>
              </a:rPr>
              <a:t>Course Outline</a:t>
            </a:r>
            <a:endParaRPr lang="en-US">
              <a:solidFill>
                <a:srgbClr val="FD0062"/>
              </a:solidFill>
            </a:endParaRPr>
          </a:p>
        </p:txBody>
      </p:sp>
      <p:sp>
        <p:nvSpPr>
          <p:cNvPr id="7" name="Content Placeholder 6"/>
          <p:cNvSpPr>
            <a:spLocks noGrp="1"/>
          </p:cNvSpPr>
          <p:nvPr>
            <p:ph idx="1"/>
          </p:nvPr>
        </p:nvSpPr>
        <p:spPr/>
        <p:txBody>
          <a:bodyPr/>
          <a:p>
            <a:pPr marL="0" indent="0">
              <a:buNone/>
            </a:pPr>
            <a:r>
              <a:rPr lang="en-US" altLang="en-US"/>
              <a:t>Trainings:</a:t>
            </a:r>
            <a:endParaRPr lang="en-US" altLang="en-US"/>
          </a:p>
          <a:p>
            <a:pPr marL="0" indent="0">
              <a:buNone/>
            </a:pPr>
            <a:endParaRPr lang="en-US"/>
          </a:p>
          <a:p>
            <a:pPr marL="457200" indent="-457200">
              <a:buAutoNum type="arabicPeriod"/>
            </a:pPr>
            <a:r>
              <a:rPr lang="en-US">
                <a:solidFill>
                  <a:schemeClr val="bg1"/>
                </a:solidFill>
              </a:rPr>
              <a:t>What is Python? </a:t>
            </a:r>
            <a:r>
              <a:rPr lang="en-US">
                <a:solidFill>
                  <a:schemeClr val="bg1"/>
                </a:solidFill>
                <a:sym typeface="+mn-ea"/>
              </a:rPr>
              <a:t>Background and Basic Module Structure </a:t>
            </a:r>
            <a:r>
              <a:rPr lang="en-US">
                <a:solidFill>
                  <a:schemeClr val="bg1"/>
                </a:solidFill>
              </a:rPr>
              <a:t>(Aaron)</a:t>
            </a:r>
            <a:endParaRPr lang="en-US"/>
          </a:p>
          <a:p>
            <a:pPr marL="457200" indent="-457200">
              <a:buAutoNum type="arabicPeriod"/>
            </a:pPr>
            <a:r>
              <a:rPr lang="en-US" altLang="en-US">
                <a:solidFill>
                  <a:schemeClr val="bg1"/>
                </a:solidFill>
              </a:rPr>
              <a:t>Data </a:t>
            </a:r>
            <a:r>
              <a:rPr lang="en-US">
                <a:solidFill>
                  <a:schemeClr val="bg1"/>
                </a:solidFill>
              </a:rPr>
              <a:t>Types </a:t>
            </a:r>
            <a:r>
              <a:rPr lang="en-US" altLang="en-US">
                <a:solidFill>
                  <a:schemeClr val="bg1"/>
                </a:solidFill>
              </a:rPr>
              <a:t>Deep Dive (Aaron)</a:t>
            </a:r>
            <a:endParaRPr lang="en-US"/>
          </a:p>
          <a:p>
            <a:pPr marL="457200" indent="-457200">
              <a:buAutoNum type="arabicPeriod"/>
            </a:pPr>
            <a:r>
              <a:rPr lang="en-US"/>
              <a:t>CodeMari: Basic hacks to reduce coding chaos (Vaish)</a:t>
            </a:r>
            <a:endParaRPr lang="en-US"/>
          </a:p>
          <a:p>
            <a:pPr marL="457200" indent="-457200">
              <a:buAutoNum type="arabicPeriod"/>
            </a:pPr>
            <a:r>
              <a:rPr lang="en-US"/>
              <a:t>Pandas and Beyond (Vaish)</a:t>
            </a:r>
            <a:endParaRPr lang="en-US"/>
          </a:p>
          <a:p>
            <a:pPr marL="457200" indent="-457200">
              <a:buAutoNum type="arabicPeriod"/>
            </a:pPr>
            <a:r>
              <a:rPr lang="en-US"/>
              <a:t>Speeding up Code (Aaron, Vaish)</a:t>
            </a:r>
            <a:endParaRPr lang="en-US"/>
          </a:p>
          <a:p>
            <a:pPr marL="457200" indent="-457200">
              <a:buAutoNum type="arabicPeriod"/>
            </a:pPr>
            <a:r>
              <a:rPr lang="en-US">
                <a:solidFill>
                  <a:srgbClr val="FD0062"/>
                </a:solidFill>
              </a:rPr>
              <a:t>Version Control (Aaron)</a:t>
            </a:r>
            <a:endParaRPr lang="en-US"/>
          </a:p>
          <a:p>
            <a:pPr marL="457200" indent="-457200">
              <a:buAutoNum type="arabicPeriod"/>
            </a:pPr>
            <a:r>
              <a:rPr lang="en-US"/>
              <a:t>Using Databases with Python (Vaish, maybe Kai)</a:t>
            </a:r>
            <a:endParaRPr lang="en-US"/>
          </a:p>
          <a:p>
            <a:pPr marL="457200" indent="-457200">
              <a:buAutoNum type="arabicPeriod"/>
            </a:pPr>
            <a:r>
              <a:rPr lang="en-US"/>
              <a:t>Critical Internet-ing (TBD)</a:t>
            </a:r>
            <a:endParaRPr lang="en-US"/>
          </a:p>
          <a:p>
            <a:pPr marL="457200" indent="-457200">
              <a:buAutoNum type="arabicPeriod"/>
            </a:pPr>
            <a:r>
              <a:rPr lang="en-US" altLang="en-US"/>
              <a:t>Advanced Topics at Request (TBD)</a:t>
            </a:r>
            <a:endParaRPr lang="en-US" alt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Upstream Repositories - </a:t>
            </a:r>
            <a:r>
              <a:rPr lang="" altLang="en-US">
                <a:solidFill>
                  <a:srgbClr val="FD0062"/>
                </a:solidFill>
              </a:rPr>
              <a:t>Repository Roles</a:t>
            </a:r>
            <a:endParaRPr lang="" altLang="en-US">
              <a:solidFill>
                <a:srgbClr val="FD0062"/>
              </a:solidFill>
            </a:endParaRPr>
          </a:p>
        </p:txBody>
      </p:sp>
      <p:sp>
        <p:nvSpPr>
          <p:cNvPr id="4" name="Content Placeholder 3"/>
          <p:cNvSpPr>
            <a:spLocks noGrp="1"/>
          </p:cNvSpPr>
          <p:nvPr>
            <p:ph idx="1"/>
          </p:nvPr>
        </p:nvSpPr>
        <p:spPr>
          <a:xfrm>
            <a:off x="167005" y="1122680"/>
            <a:ext cx="11858625" cy="5610225"/>
          </a:xfrm>
        </p:spPr>
        <p:txBody>
          <a:bodyPr>
            <a:normAutofit/>
          </a:bodyPr>
          <a:p>
            <a:r>
              <a:rPr lang="" altLang="en-US">
                <a:solidFill>
                  <a:schemeClr val="bg1"/>
                </a:solidFill>
              </a:rPr>
              <a:t>A great feature of upstream repositories is member roles. For now we’ll only talk about maintainers and developers.</a:t>
            </a:r>
            <a:endParaRPr lang="" altLang="en-US">
              <a:solidFill>
                <a:schemeClr val="bg1"/>
              </a:solidFill>
            </a:endParaRPr>
          </a:p>
          <a:p>
            <a:endParaRPr lang="" altLang="en-US">
              <a:solidFill>
                <a:schemeClr val="bg1"/>
              </a:solidFill>
            </a:endParaRPr>
          </a:p>
          <a:p>
            <a:r>
              <a:rPr lang="" altLang="en-US">
                <a:solidFill>
                  <a:schemeClr val="bg1"/>
                </a:solidFill>
              </a:rPr>
              <a:t>Developers are able to push commits to branches other than master/main</a:t>
            </a:r>
            <a:endParaRPr lang="" altLang="en-US">
              <a:solidFill>
                <a:schemeClr val="bg1"/>
              </a:solidFill>
            </a:endParaRPr>
          </a:p>
          <a:p>
            <a:r>
              <a:rPr lang="" altLang="en-US">
                <a:solidFill>
                  <a:schemeClr val="bg1"/>
                </a:solidFill>
              </a:rPr>
              <a:t>Maintainers are able to push commits to all branches including master/main</a:t>
            </a:r>
            <a:endParaRPr lang="" altLang="en-US">
              <a:solidFill>
                <a:schemeClr val="bg1"/>
              </a:solidFill>
            </a:endParaRPr>
          </a:p>
          <a:p>
            <a:endParaRPr lang="" altLang="en-US">
              <a:solidFill>
                <a:schemeClr val="bg1"/>
              </a:solidFill>
            </a:endParaRPr>
          </a:p>
          <a:p>
            <a:r>
              <a:rPr lang="" altLang="en-US">
                <a:solidFill>
                  <a:schemeClr val="bg1"/>
                </a:solidFill>
              </a:rPr>
              <a:t>The logic here is that each developer can be assigned a branch to push changes to then the maintainer can pull these branches, merge them, and update the master/main.</a:t>
            </a:r>
            <a:endParaRPr lang="" altLang="en-US">
              <a:solidFill>
                <a:schemeClr val="bg1"/>
              </a:solidFill>
            </a:endParaRPr>
          </a:p>
          <a:p>
            <a:pPr lvl="1"/>
            <a:r>
              <a:rPr lang="" altLang="en-US" sz="1800">
                <a:solidFill>
                  <a:schemeClr val="bg1"/>
                </a:solidFill>
              </a:rPr>
              <a:t>This system works well and I would always recommend having defined roles for teams of greater than about 3.</a:t>
            </a:r>
            <a:endParaRPr lang="" altLang="en-US">
              <a:solidFill>
                <a:schemeClr val="bg1"/>
              </a:solidFill>
            </a:endParaRPr>
          </a:p>
          <a:p>
            <a:pPr marL="0" indent="0">
              <a:buNone/>
            </a:pPr>
            <a:endParaRPr lang="" altLang="en-US">
              <a:solidFill>
                <a:schemeClr val="bg1"/>
              </a:solidFill>
            </a:endParaRPr>
          </a:p>
          <a:p>
            <a:pPr marL="0" indent="0">
              <a:buNone/>
            </a:pPr>
            <a:endParaRPr lang="en-US" altLang="en-US">
              <a:solidFill>
                <a:schemeClr val="bg1"/>
              </a:solidFill>
            </a:endParaRPr>
          </a:p>
          <a:p>
            <a:pPr marL="457200" indent="-457200">
              <a:buAutoNum type="arabicPeriod"/>
            </a:pPr>
            <a:endParaRPr lang="en-US" altLang="en-US">
              <a:solidFill>
                <a:schemeClr val="bg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en-US" altLang="en-US"/>
              <a:t>Upstream Repositories - </a:t>
            </a:r>
            <a:r>
              <a:rPr lang="" altLang="en-US">
                <a:solidFill>
                  <a:srgbClr val="FD0062"/>
                </a:solidFill>
              </a:rPr>
              <a:t>Modular Code</a:t>
            </a:r>
            <a:endParaRPr lang="" altLang="en-US">
              <a:solidFill>
                <a:srgbClr val="FD0062"/>
              </a:solidFill>
            </a:endParaRPr>
          </a:p>
        </p:txBody>
      </p:sp>
      <p:sp>
        <p:nvSpPr>
          <p:cNvPr id="4" name="Content Placeholder 3"/>
          <p:cNvSpPr>
            <a:spLocks noGrp="1"/>
          </p:cNvSpPr>
          <p:nvPr>
            <p:ph idx="1"/>
          </p:nvPr>
        </p:nvSpPr>
        <p:spPr>
          <a:xfrm>
            <a:off x="167005" y="1122680"/>
            <a:ext cx="11858625" cy="5610225"/>
          </a:xfrm>
        </p:spPr>
        <p:txBody>
          <a:bodyPr>
            <a:normAutofit/>
          </a:bodyPr>
          <a:p>
            <a:r>
              <a:rPr lang="" altLang="en-US">
                <a:solidFill>
                  <a:schemeClr val="bg1"/>
                </a:solidFill>
              </a:rPr>
              <a:t>Finally, it is generally good advise to make code maximally modular with the idea being that no two developers will routinely have to edit the same file or even the same folder. This obviously minimizes merge conflicts</a:t>
            </a:r>
            <a:endParaRPr lang="en-US" altLang="en-US">
              <a:solidFill>
                <a:schemeClr val="bg1"/>
              </a:solidFill>
            </a:endParaRPr>
          </a:p>
          <a:p>
            <a:pPr marL="0" indent="0">
              <a:buNone/>
            </a:pPr>
            <a:endParaRPr lang="en-US" altLang="en-US">
              <a:solidFill>
                <a:schemeClr val="bg1"/>
              </a:solidFill>
            </a:endParaRPr>
          </a:p>
          <a:p>
            <a:pPr marL="0" indent="0">
              <a:buNone/>
            </a:pPr>
            <a:endParaRPr lang="en-US" altLang="en-US">
              <a:solidFill>
                <a:schemeClr val="bg1"/>
              </a:solidFill>
            </a:endParaRPr>
          </a:p>
          <a:p>
            <a:pPr marL="457200" indent="-457200">
              <a:buAutoNum type="arabicPeriod"/>
            </a:pPr>
            <a:endParaRPr lang="en-US" altLang="en-US">
              <a:solidFill>
                <a:schemeClr val="bg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 altLang="en-US"/>
              <a:t>Practicum: Upstream Repositories</a:t>
            </a:r>
            <a:endParaRPr lang=""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 altLang="en-US"/>
              <a:t>Practicum - </a:t>
            </a:r>
            <a:r>
              <a:rPr lang="" altLang="en-US">
                <a:solidFill>
                  <a:srgbClr val="FD0062"/>
                </a:solidFill>
              </a:rPr>
              <a:t>Upstream Repositories</a:t>
            </a:r>
            <a:endParaRPr lang="" altLang="en-US">
              <a:solidFill>
                <a:srgbClr val="FD0062"/>
              </a:solidFill>
            </a:endParaRPr>
          </a:p>
        </p:txBody>
      </p:sp>
      <p:sp>
        <p:nvSpPr>
          <p:cNvPr id="4" name="Content Placeholder 3"/>
          <p:cNvSpPr>
            <a:spLocks noGrp="1"/>
          </p:cNvSpPr>
          <p:nvPr>
            <p:ph idx="1"/>
          </p:nvPr>
        </p:nvSpPr>
        <p:spPr>
          <a:xfrm>
            <a:off x="167005" y="862330"/>
            <a:ext cx="11857355" cy="5905500"/>
          </a:xfrm>
        </p:spPr>
        <p:txBody>
          <a:bodyPr>
            <a:normAutofit fontScale="90000" lnSpcReduction="10000"/>
          </a:bodyPr>
          <a:p>
            <a:r>
              <a:rPr lang="" altLang="en-US"/>
              <a:t>This practicum will concern the class setting up a github repository in order to finish Vaish’s rock-paper-scissors example from an earlier lecture.</a:t>
            </a:r>
            <a:endParaRPr lang="" altLang="en-US"/>
          </a:p>
          <a:p>
            <a:endParaRPr lang="" altLang="en-US"/>
          </a:p>
          <a:p>
            <a:r>
              <a:rPr lang="" altLang="en-US"/>
              <a:t>Please everyone make a github account is you don’t have one</a:t>
            </a:r>
            <a:endParaRPr lang="" altLang="en-US"/>
          </a:p>
          <a:p>
            <a:r>
              <a:rPr lang="" altLang="en-US"/>
              <a:t>Someone set up the repository and invite the others as developers</a:t>
            </a:r>
            <a:endParaRPr lang="" altLang="en-US"/>
          </a:p>
          <a:p>
            <a:endParaRPr lang="" altLang="en-US"/>
          </a:p>
          <a:p>
            <a:r>
              <a:rPr lang="" altLang="en-US"/>
              <a:t>We will go around the room adding code section by section until the upstream repository has fully functional code. The code on the master/main should always execute without errors.</a:t>
            </a:r>
            <a:endParaRPr lang="" altLang="en-US"/>
          </a:p>
          <a:p>
            <a:endParaRPr lang="" altLang="en-US"/>
          </a:p>
          <a:p>
            <a:r>
              <a:rPr lang="" altLang="en-US"/>
              <a:t>To pull - git pull &lt;branch&gt; if no branch is specified it will pull master/main. good idea to specify rebase rather than merge (git pull --rebase)</a:t>
            </a:r>
            <a:endParaRPr lang="" altLang="en-US"/>
          </a:p>
          <a:p>
            <a:endParaRPr lang="" altLang="en-US"/>
          </a:p>
          <a:p>
            <a:r>
              <a:rPr lang="" altLang="en-US"/>
              <a:t>Then:</a:t>
            </a:r>
            <a:endParaRPr lang="" altLang="en-US"/>
          </a:p>
          <a:p>
            <a:pPr lvl="1"/>
            <a:r>
              <a:rPr lang="" altLang="en-US"/>
              <a:t>make a local branch</a:t>
            </a:r>
            <a:endParaRPr lang="" altLang="en-US"/>
          </a:p>
          <a:p>
            <a:pPr lvl="1"/>
            <a:r>
              <a:rPr lang="" altLang="en-US"/>
              <a:t>add changes</a:t>
            </a:r>
            <a:endParaRPr lang="" altLang="en-US"/>
          </a:p>
          <a:p>
            <a:pPr lvl="1"/>
            <a:r>
              <a:rPr lang="" altLang="en-US"/>
              <a:t>commit changes</a:t>
            </a:r>
            <a:endParaRPr lang="" altLang="en-US"/>
          </a:p>
          <a:p>
            <a:pPr lvl="1"/>
            <a:r>
              <a:rPr lang="" altLang="en-US"/>
              <a:t>re-pull the upstream</a:t>
            </a:r>
            <a:endParaRPr lang="" altLang="en-US"/>
          </a:p>
          <a:p>
            <a:pPr lvl="1"/>
            <a:r>
              <a:rPr lang="" altLang="en-US"/>
              <a:t>merge or rebase the local onto the upstream</a:t>
            </a:r>
            <a:endParaRPr lang="" altLang="en-US"/>
          </a:p>
          <a:p>
            <a:pPr lvl="1"/>
            <a:r>
              <a:rPr lang="" altLang="en-US"/>
              <a:t>push</a:t>
            </a:r>
            <a:endParaRPr lang=""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 altLang="en-US"/>
              <a:t>Section 0: Installing Git</a:t>
            </a:r>
            <a:endParaRPr lang=""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 altLang="en-US"/>
              <a:t>Installing Git - </a:t>
            </a:r>
            <a:r>
              <a:rPr lang="" altLang="en-US">
                <a:solidFill>
                  <a:srgbClr val="FD0062"/>
                </a:solidFill>
              </a:rPr>
              <a:t>Instructions</a:t>
            </a:r>
            <a:endParaRPr lang="" altLang="en-US">
              <a:solidFill>
                <a:srgbClr val="FD0062"/>
              </a:solidFill>
            </a:endParaRPr>
          </a:p>
        </p:txBody>
      </p:sp>
      <p:sp>
        <p:nvSpPr>
          <p:cNvPr id="4" name="Content Placeholder 3"/>
          <p:cNvSpPr>
            <a:spLocks noGrp="1"/>
          </p:cNvSpPr>
          <p:nvPr>
            <p:ph idx="1"/>
          </p:nvPr>
        </p:nvSpPr>
        <p:spPr/>
        <p:txBody>
          <a:bodyPr/>
          <a:p>
            <a:r>
              <a:rPr lang="en-US"/>
              <a:t>https://git-scm.com/book/en/v2/Getting-Started-Installing-Git </a:t>
            </a:r>
            <a:r>
              <a:rPr lang="" altLang="en-US"/>
              <a:t>- (Google: installation git)</a:t>
            </a:r>
            <a:endParaRPr lang="" altLang="en-US"/>
          </a:p>
          <a:p>
            <a:endParaRPr lang="" altLang="en-US"/>
          </a:p>
          <a:p>
            <a:r>
              <a:rPr lang="" altLang="en-US"/>
              <a:t>If you are using Windows make sure that you managed to install Git bash.</a:t>
            </a:r>
            <a:endParaRPr lang="" altLang="en-US"/>
          </a:p>
          <a:p>
            <a:endParaRPr lang="" altLang="en-US"/>
          </a:p>
          <a:p>
            <a:r>
              <a:rPr lang="" altLang="en-US"/>
              <a:t>If you are using Linux or Mac Git may (should) already be installed. Open up a terminal instance and type “git --version” to test this.</a:t>
            </a:r>
            <a:endParaRPr lang=""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a:spLocks noGrp="1"/>
          </p:cNvSpPr>
          <p:nvPr>
            <p:ph type="title"/>
          </p:nvPr>
        </p:nvSpPr>
        <p:spPr/>
        <p:txBody>
          <a:bodyPr/>
          <a:p>
            <a:r>
              <a:rPr lang="" altLang="en-US"/>
              <a:t>Configuring </a:t>
            </a:r>
            <a:r>
              <a:rPr lang="en-US" altLang="en-US"/>
              <a:t>Git - </a:t>
            </a:r>
            <a:r>
              <a:rPr lang="" altLang="en-US">
                <a:solidFill>
                  <a:srgbClr val="FD0062"/>
                </a:solidFill>
              </a:rPr>
              <a:t>Globals</a:t>
            </a:r>
            <a:endParaRPr lang="" altLang="en-US">
              <a:solidFill>
                <a:srgbClr val="FD0062"/>
              </a:solidFill>
            </a:endParaRPr>
          </a:p>
        </p:txBody>
      </p:sp>
      <p:sp>
        <p:nvSpPr>
          <p:cNvPr id="4" name="Content Placeholder 3"/>
          <p:cNvSpPr>
            <a:spLocks noGrp="1"/>
          </p:cNvSpPr>
          <p:nvPr>
            <p:ph idx="1"/>
          </p:nvPr>
        </p:nvSpPr>
        <p:spPr/>
        <p:txBody>
          <a:bodyPr/>
          <a:p>
            <a:r>
              <a:rPr lang="" altLang="en-US"/>
              <a:t>Type the following commands substituing the appropriate information between the &lt; &gt;</a:t>
            </a:r>
            <a:endParaRPr lang="" altLang="en-US"/>
          </a:p>
          <a:p>
            <a:endParaRPr lang="" altLang="en-US"/>
          </a:p>
          <a:p>
            <a:r>
              <a:rPr lang="" altLang="en-US"/>
              <a:t>git config --global user.name “&lt;your name&gt;”</a:t>
            </a:r>
            <a:endParaRPr lang="" altLang="en-US"/>
          </a:p>
          <a:p>
            <a:r>
              <a:rPr lang="" altLang="en-US"/>
              <a:t>git config --global user.email “&lt;your email&gt;” - this should be an email that is or will be associated with your github account.</a:t>
            </a:r>
            <a:endParaRPr lang=""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 altLang="en-US"/>
              <a:t>Section 1: Version Control</a:t>
            </a:r>
            <a:endParaRPr lang=""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 altLang="en-US"/>
              <a:t>Version Control - </a:t>
            </a:r>
            <a:r>
              <a:rPr lang="" altLang="en-US">
                <a:solidFill>
                  <a:srgbClr val="FD0062"/>
                </a:solidFill>
              </a:rPr>
              <a:t>Input Files</a:t>
            </a:r>
            <a:endParaRPr lang="" altLang="en-US">
              <a:solidFill>
                <a:srgbClr val="FD0062"/>
              </a:solidFill>
            </a:endParaRPr>
          </a:p>
        </p:txBody>
      </p:sp>
      <p:sp>
        <p:nvSpPr>
          <p:cNvPr id="5" name="Content Placeholder 4"/>
          <p:cNvSpPr>
            <a:spLocks noGrp="1"/>
          </p:cNvSpPr>
          <p:nvPr>
            <p:ph idx="1"/>
          </p:nvPr>
        </p:nvSpPr>
        <p:spPr>
          <a:xfrm>
            <a:off x="167005" y="1122680"/>
            <a:ext cx="7183120" cy="5054600"/>
          </a:xfrm>
        </p:spPr>
        <p:txBody>
          <a:bodyPr>
            <a:normAutofit lnSpcReduction="20000"/>
          </a:bodyPr>
          <a:p>
            <a:r>
              <a:rPr lang="" altLang="en-US"/>
              <a:t>The most iportant thing to remember with version control is that all </a:t>
            </a:r>
            <a:r>
              <a:rPr lang="" altLang="en-US">
                <a:solidFill>
                  <a:srgbClr val="7CE0D1"/>
                </a:solidFill>
              </a:rPr>
              <a:t>“input” files</a:t>
            </a:r>
            <a:r>
              <a:rPr lang="" altLang="en-US"/>
              <a:t> are really just </a:t>
            </a:r>
            <a:r>
              <a:rPr lang="" altLang="en-US">
                <a:solidFill>
                  <a:srgbClr val="F7D97B"/>
                </a:solidFill>
              </a:rPr>
              <a:t>ASCII </a:t>
            </a:r>
            <a:r>
              <a:rPr lang="" altLang="en-US"/>
              <a:t>text.</a:t>
            </a:r>
            <a:endParaRPr lang="" altLang="en-US"/>
          </a:p>
          <a:p>
            <a:endParaRPr lang="" altLang="en-US"/>
          </a:p>
          <a:p>
            <a:pPr lvl="1"/>
            <a:r>
              <a:rPr lang="" altLang="en-US"/>
              <a:t>File extensions (name.extension e.g. Lecture.pptx) are for human readibility, and programmatic format identification - the computer does not really need that information.</a:t>
            </a:r>
            <a:endParaRPr lang="" altLang="en-US"/>
          </a:p>
          <a:p>
            <a:pPr lvl="1"/>
            <a:r>
              <a:rPr lang="" altLang="en-US"/>
              <a:t> </a:t>
            </a:r>
            <a:endParaRPr lang="" altLang="en-US"/>
          </a:p>
          <a:p>
            <a:pPr lvl="1"/>
            <a:r>
              <a:rPr lang="" altLang="en-US"/>
              <a:t>You can run Python on “Hello.py” or “Hello.txt” or “Hello” as long as the code contained is valid Python code.</a:t>
            </a:r>
            <a:endParaRPr lang="" altLang="en-US"/>
          </a:p>
          <a:p>
            <a:pPr lvl="1"/>
            <a:endParaRPr lang="" altLang="en-US"/>
          </a:p>
          <a:p>
            <a:pPr lvl="0"/>
            <a:r>
              <a:rPr lang="" altLang="en-US">
                <a:solidFill>
                  <a:srgbClr val="7CE0D1"/>
                </a:solidFill>
              </a:rPr>
              <a:t>Input files</a:t>
            </a:r>
            <a:r>
              <a:rPr lang="" altLang="en-US"/>
              <a:t> are every file that you run a program on:</a:t>
            </a:r>
            <a:endParaRPr lang="" altLang="en-US"/>
          </a:p>
          <a:p>
            <a:pPr lvl="0"/>
            <a:endParaRPr lang="" altLang="en-US"/>
          </a:p>
          <a:p>
            <a:pPr lvl="1"/>
            <a:r>
              <a:rPr lang="" altLang="en-US"/>
              <a:t>.docx, .pptx, .py, .html, .xml, .zip, etc.</a:t>
            </a:r>
            <a:endParaRPr lang="" altLang="en-US"/>
          </a:p>
          <a:p>
            <a:pPr lvl="1"/>
            <a:endParaRPr lang="" altLang="en-US"/>
          </a:p>
          <a:p>
            <a:pPr lvl="1"/>
            <a:r>
              <a:rPr lang="" altLang="en-US" b="1"/>
              <a:t>Again - literally every single one of these is actually an </a:t>
            </a:r>
            <a:r>
              <a:rPr lang="" altLang="en-US" b="1">
                <a:solidFill>
                  <a:srgbClr val="F7D97B"/>
                </a:solidFill>
              </a:rPr>
              <a:t>ASCII </a:t>
            </a:r>
            <a:r>
              <a:rPr lang="" altLang="en-US" b="1"/>
              <a:t>text file.</a:t>
            </a:r>
            <a:endParaRPr lang="" altLang="en-US" b="1"/>
          </a:p>
        </p:txBody>
      </p:sp>
      <p:pic>
        <p:nvPicPr>
          <p:cNvPr id="6" name="Picture 5"/>
          <p:cNvPicPr>
            <a:picLocks noChangeAspect="1"/>
          </p:cNvPicPr>
          <p:nvPr/>
        </p:nvPicPr>
        <p:blipFill>
          <a:blip r:embed="rId1"/>
          <a:stretch>
            <a:fillRect/>
          </a:stretch>
        </p:blipFill>
        <p:spPr>
          <a:xfrm>
            <a:off x="7693025" y="1905000"/>
            <a:ext cx="4021065" cy="2743200"/>
          </a:xfrm>
          <a:prstGeom prst="rect">
            <a:avLst/>
          </a:prstGeom>
        </p:spPr>
      </p:pic>
      <p:sp>
        <p:nvSpPr>
          <p:cNvPr id="7" name="Content Placeholder 4"/>
          <p:cNvSpPr>
            <a:spLocks noGrp="1"/>
          </p:cNvSpPr>
          <p:nvPr/>
        </p:nvSpPr>
        <p:spPr>
          <a:xfrm>
            <a:off x="7366000" y="4648200"/>
            <a:ext cx="4675505" cy="4826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Liberation Mono" panose="02070409020205020404" charset="0"/>
                <a:ea typeface="+mn-ea"/>
                <a:cs typeface="Liberation Mono" panose="0207040902020502040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Liberation Mono" panose="02070409020205020404" charset="0"/>
                <a:ea typeface="+mn-ea"/>
                <a:cs typeface="Liberation Mono" panose="0207040902020502040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Liberation Mono" panose="02070409020205020404" charset="0"/>
                <a:ea typeface="+mn-ea"/>
                <a:cs typeface="Liberation Mono" panose="0207040902020502040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en-US" sz="700"/>
              <a:t>https://en.wikipedia.org/wiki/ASCII#/media/File:USASCII_code_chart.png</a:t>
            </a:r>
            <a:endParaRPr lang="en-US" altLang="en-US" sz="70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16488</Words>
  <Application>WPS Presentation</Application>
  <PresentationFormat>宽屏</PresentationFormat>
  <Paragraphs>577</Paragraphs>
  <Slides>43</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43</vt:i4>
      </vt:variant>
    </vt:vector>
  </HeadingPairs>
  <TitlesOfParts>
    <vt:vector size="56" baseType="lpstr">
      <vt:lpstr>Arial</vt:lpstr>
      <vt:lpstr>SimSun</vt:lpstr>
      <vt:lpstr>Wingdings</vt:lpstr>
      <vt:lpstr>Liberation Mono</vt:lpstr>
      <vt:lpstr>Monospace</vt:lpstr>
      <vt:lpstr>Gubbi</vt:lpstr>
      <vt:lpstr>微软雅黑</vt:lpstr>
      <vt:lpstr>Arial Unicode MS</vt:lpstr>
      <vt:lpstr>Arial Black</vt:lpstr>
      <vt:lpstr>宋体</vt:lpstr>
      <vt:lpstr>Times New Roman</vt:lpstr>
      <vt:lpstr>Courier New</vt:lpstr>
      <vt:lpstr>Office Theme</vt:lpstr>
      <vt:lpstr>EVRC Python Course Training 2: What is Python? Background and Basic Module Structure</vt:lpstr>
      <vt:lpstr>Section 0: Syllabus</vt:lpstr>
      <vt:lpstr>Syllabus - Learning Objectives</vt:lpstr>
      <vt:lpstr>Syllabus - Course Outline</vt:lpstr>
      <vt:lpstr>PowerPoint 演示文稿</vt:lpstr>
      <vt:lpstr>PowerPoint 演示文稿</vt:lpstr>
      <vt:lpstr>Installing Git - Instructions</vt:lpstr>
      <vt:lpstr>PowerPoint 演示文稿</vt:lpstr>
      <vt:lpstr>PowerPoint 演示文稿</vt:lpstr>
      <vt:lpstr>Version Control - Input Files</vt:lpstr>
      <vt:lpstr>PowerPoint 演示文稿</vt:lpstr>
      <vt:lpstr>Version Control - Tracking Changes</vt:lpstr>
      <vt:lpstr>PowerPoint 演示文稿</vt:lpstr>
      <vt:lpstr>PowerPoint 演示文稿</vt:lpstr>
      <vt:lpstr>Practicum - Local Git Repository</vt:lpstr>
      <vt:lpstr>Practicum - Local Git Repository</vt:lpstr>
      <vt:lpstr>Practicum - Local Git Repository</vt:lpstr>
      <vt:lpstr>Practicum - Local Git Repository</vt:lpstr>
      <vt:lpstr>Practicum - Local Git Repository</vt:lpstr>
      <vt:lpstr>Practicum - Local Git Repository</vt:lpstr>
      <vt:lpstr>Practicum - Local Git Repository</vt:lpstr>
      <vt:lpstr>PowerPoint 演示文稿</vt:lpstr>
      <vt:lpstr>Practicum - Local Git Repository</vt:lpstr>
      <vt:lpstr>Branches and Merges - Overview</vt:lpstr>
      <vt:lpstr>Branches and Merges - Branches</vt:lpstr>
      <vt:lpstr>Branches and Merges - Merges</vt:lpstr>
      <vt:lpstr>Branches and Merges - Roll-Back</vt:lpstr>
      <vt:lpstr>PowerPoint 演示文稿</vt:lpstr>
      <vt:lpstr>PowerPoint 演示文稿</vt:lpstr>
      <vt:lpstr>Practicum - Local Git Repository</vt:lpstr>
      <vt:lpstr>Practicum - Branches and Merges</vt:lpstr>
      <vt:lpstr>Practicum - Branches and Merges</vt:lpstr>
      <vt:lpstr>Practicum - Branches and Merges</vt:lpstr>
      <vt:lpstr>Practicum - Branches and Merges</vt:lpstr>
      <vt:lpstr>PowerPoint 演示文稿</vt:lpstr>
      <vt:lpstr>PowerPoint 演示文稿</vt:lpstr>
      <vt:lpstr>Upstream Repositories - Overview</vt:lpstr>
      <vt:lpstr>Upstream Repositories - Pushing and Pulling</vt:lpstr>
      <vt:lpstr>Upstream Repositories - Pushing and Pulling</vt:lpstr>
      <vt:lpstr>Upstream Repositories - Working on Local Branches</vt:lpstr>
      <vt:lpstr>Upstream Repositories - Repository Roles</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aaron</dc:creator>
  <cp:lastModifiedBy>aaron</cp:lastModifiedBy>
  <cp:revision>86</cp:revision>
  <dcterms:created xsi:type="dcterms:W3CDTF">2023-11-13T02:52:38Z</dcterms:created>
  <dcterms:modified xsi:type="dcterms:W3CDTF">2023-11-13T02:52:38Z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1033-11.1.0.9505</vt:lpwstr>
  </property>
</Properties>
</file>

<file path=docProps/thumbnail.jpeg>
</file>